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308F"/>
    <a:srgbClr val="0F2D82"/>
    <a:srgbClr val="19B9D1"/>
    <a:srgbClr val="00A2D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6" d="100"/>
          <a:sy n="116" d="100"/>
        </p:scale>
        <p:origin x="75" y="75"/>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1EF92C01-B540-934A-B21C-99FB0BEF18CF}" type="datetimeFigureOut">
              <a:rPr lang="es-ES" smtClean="0"/>
              <a:t>08/06/2020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63B17B7-E99D-2547-9DB2-90660F58285B}" type="slidenum">
              <a:rPr lang="es-ES" smtClean="0"/>
              <a:t>‹#›</a:t>
            </a:fld>
            <a:endParaRPr lang="es-ES"/>
          </a:p>
        </p:txBody>
      </p:sp>
    </p:spTree>
    <p:extLst>
      <p:ext uri="{BB962C8B-B14F-4D97-AF65-F5344CB8AC3E}">
        <p14:creationId xmlns:p14="http://schemas.microsoft.com/office/powerpoint/2010/main" val="3788954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1EF92C01-B540-934A-B21C-99FB0BEF18CF}" type="datetimeFigureOut">
              <a:rPr lang="es-ES" smtClean="0"/>
              <a:t>08/06/2020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63B17B7-E99D-2547-9DB2-90660F58285B}" type="slidenum">
              <a:rPr lang="es-ES" smtClean="0"/>
              <a:t>‹#›</a:t>
            </a:fld>
            <a:endParaRPr lang="es-ES"/>
          </a:p>
        </p:txBody>
      </p:sp>
    </p:spTree>
    <p:extLst>
      <p:ext uri="{BB962C8B-B14F-4D97-AF65-F5344CB8AC3E}">
        <p14:creationId xmlns:p14="http://schemas.microsoft.com/office/powerpoint/2010/main" val="871698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1EF92C01-B540-934A-B21C-99FB0BEF18CF}" type="datetimeFigureOut">
              <a:rPr lang="es-ES" smtClean="0"/>
              <a:t>08/06/2020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63B17B7-E99D-2547-9DB2-90660F58285B}" type="slidenum">
              <a:rPr lang="es-ES" smtClean="0"/>
              <a:t>‹#›</a:t>
            </a:fld>
            <a:endParaRPr lang="es-ES"/>
          </a:p>
        </p:txBody>
      </p:sp>
    </p:spTree>
    <p:extLst>
      <p:ext uri="{BB962C8B-B14F-4D97-AF65-F5344CB8AC3E}">
        <p14:creationId xmlns:p14="http://schemas.microsoft.com/office/powerpoint/2010/main" val="879515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1EF92C01-B540-934A-B21C-99FB0BEF18CF}" type="datetimeFigureOut">
              <a:rPr lang="es-ES" smtClean="0"/>
              <a:t>08/06/2020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63B17B7-E99D-2547-9DB2-90660F58285B}" type="slidenum">
              <a:rPr lang="es-ES" smtClean="0"/>
              <a:t>‹#›</a:t>
            </a:fld>
            <a:endParaRPr lang="es-ES"/>
          </a:p>
        </p:txBody>
      </p:sp>
    </p:spTree>
    <p:extLst>
      <p:ext uri="{BB962C8B-B14F-4D97-AF65-F5344CB8AC3E}">
        <p14:creationId xmlns:p14="http://schemas.microsoft.com/office/powerpoint/2010/main" val="1922439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1EF92C01-B540-934A-B21C-99FB0BEF18CF}" type="datetimeFigureOut">
              <a:rPr lang="es-ES" smtClean="0"/>
              <a:t>08/06/2020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63B17B7-E99D-2547-9DB2-90660F58285B}" type="slidenum">
              <a:rPr lang="es-ES" smtClean="0"/>
              <a:t>‹#›</a:t>
            </a:fld>
            <a:endParaRPr lang="es-ES"/>
          </a:p>
        </p:txBody>
      </p:sp>
    </p:spTree>
    <p:extLst>
      <p:ext uri="{BB962C8B-B14F-4D97-AF65-F5344CB8AC3E}">
        <p14:creationId xmlns:p14="http://schemas.microsoft.com/office/powerpoint/2010/main" val="4248994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1EF92C01-B540-934A-B21C-99FB0BEF18CF}" type="datetimeFigureOut">
              <a:rPr lang="es-ES" smtClean="0"/>
              <a:t>08/06/2020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63B17B7-E99D-2547-9DB2-90660F58285B}" type="slidenum">
              <a:rPr lang="es-ES" smtClean="0"/>
              <a:t>‹#›</a:t>
            </a:fld>
            <a:endParaRPr lang="es-ES"/>
          </a:p>
        </p:txBody>
      </p:sp>
    </p:spTree>
    <p:extLst>
      <p:ext uri="{BB962C8B-B14F-4D97-AF65-F5344CB8AC3E}">
        <p14:creationId xmlns:p14="http://schemas.microsoft.com/office/powerpoint/2010/main" val="3543233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1EF92C01-B540-934A-B21C-99FB0BEF18CF}" type="datetimeFigureOut">
              <a:rPr lang="es-ES" smtClean="0"/>
              <a:t>08/06/2020</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163B17B7-E99D-2547-9DB2-90660F58285B}" type="slidenum">
              <a:rPr lang="es-ES" smtClean="0"/>
              <a:t>‹#›</a:t>
            </a:fld>
            <a:endParaRPr lang="es-ES"/>
          </a:p>
        </p:txBody>
      </p:sp>
    </p:spTree>
    <p:extLst>
      <p:ext uri="{BB962C8B-B14F-4D97-AF65-F5344CB8AC3E}">
        <p14:creationId xmlns:p14="http://schemas.microsoft.com/office/powerpoint/2010/main" val="3547366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1EF92C01-B540-934A-B21C-99FB0BEF18CF}" type="datetimeFigureOut">
              <a:rPr lang="es-ES" smtClean="0"/>
              <a:t>08/06/2020</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163B17B7-E99D-2547-9DB2-90660F58285B}" type="slidenum">
              <a:rPr lang="es-ES" smtClean="0"/>
              <a:t>‹#›</a:t>
            </a:fld>
            <a:endParaRPr lang="es-ES"/>
          </a:p>
        </p:txBody>
      </p:sp>
    </p:spTree>
    <p:extLst>
      <p:ext uri="{BB962C8B-B14F-4D97-AF65-F5344CB8AC3E}">
        <p14:creationId xmlns:p14="http://schemas.microsoft.com/office/powerpoint/2010/main" val="1483547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EF92C01-B540-934A-B21C-99FB0BEF18CF}" type="datetimeFigureOut">
              <a:rPr lang="es-ES" smtClean="0"/>
              <a:t>08/06/2020</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163B17B7-E99D-2547-9DB2-90660F58285B}" type="slidenum">
              <a:rPr lang="es-ES" smtClean="0"/>
              <a:t>‹#›</a:t>
            </a:fld>
            <a:endParaRPr lang="es-ES"/>
          </a:p>
        </p:txBody>
      </p:sp>
    </p:spTree>
    <p:extLst>
      <p:ext uri="{BB962C8B-B14F-4D97-AF65-F5344CB8AC3E}">
        <p14:creationId xmlns:p14="http://schemas.microsoft.com/office/powerpoint/2010/main" val="31200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1EF92C01-B540-934A-B21C-99FB0BEF18CF}" type="datetimeFigureOut">
              <a:rPr lang="es-ES" smtClean="0"/>
              <a:t>08/06/2020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63B17B7-E99D-2547-9DB2-90660F58285B}" type="slidenum">
              <a:rPr lang="es-ES" smtClean="0"/>
              <a:t>‹#›</a:t>
            </a:fld>
            <a:endParaRPr lang="es-ES"/>
          </a:p>
        </p:txBody>
      </p:sp>
    </p:spTree>
    <p:extLst>
      <p:ext uri="{BB962C8B-B14F-4D97-AF65-F5344CB8AC3E}">
        <p14:creationId xmlns:p14="http://schemas.microsoft.com/office/powerpoint/2010/main" val="2227869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1EF92C01-B540-934A-B21C-99FB0BEF18CF}" type="datetimeFigureOut">
              <a:rPr lang="es-ES" smtClean="0"/>
              <a:t>08/06/2020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63B17B7-E99D-2547-9DB2-90660F58285B}" type="slidenum">
              <a:rPr lang="es-ES" smtClean="0"/>
              <a:t>‹#›</a:t>
            </a:fld>
            <a:endParaRPr lang="es-ES"/>
          </a:p>
        </p:txBody>
      </p:sp>
    </p:spTree>
    <p:extLst>
      <p:ext uri="{BB962C8B-B14F-4D97-AF65-F5344CB8AC3E}">
        <p14:creationId xmlns:p14="http://schemas.microsoft.com/office/powerpoint/2010/main" val="1445559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EF92C01-B540-934A-B21C-99FB0BEF18CF}" type="datetimeFigureOut">
              <a:rPr lang="es-ES" smtClean="0"/>
              <a:t>08/06/2020</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63B17B7-E99D-2547-9DB2-90660F58285B}" type="slidenum">
              <a:rPr lang="es-ES" smtClean="0"/>
              <a:t>‹#›</a:t>
            </a:fld>
            <a:endParaRPr lang="es-ES"/>
          </a:p>
        </p:txBody>
      </p:sp>
    </p:spTree>
    <p:extLst>
      <p:ext uri="{BB962C8B-B14F-4D97-AF65-F5344CB8AC3E}">
        <p14:creationId xmlns:p14="http://schemas.microsoft.com/office/powerpoint/2010/main" val="3889391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6" name="Imagen 5" descr="LOGO SAFE STAY P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6601" y="1175157"/>
            <a:ext cx="2372193" cy="874244"/>
          </a:xfrm>
          <a:prstGeom prst="rect">
            <a:avLst/>
          </a:prstGeom>
        </p:spPr>
      </p:pic>
      <p:sp>
        <p:nvSpPr>
          <p:cNvPr id="8" name="CuadroTexto 7"/>
          <p:cNvSpPr txBox="1"/>
          <p:nvPr/>
        </p:nvSpPr>
        <p:spPr>
          <a:xfrm>
            <a:off x="5152810" y="2237835"/>
            <a:ext cx="2747047" cy="1951560"/>
          </a:xfrm>
          <a:prstGeom prst="rect">
            <a:avLst/>
          </a:prstGeom>
          <a:noFill/>
        </p:spPr>
        <p:txBody>
          <a:bodyPr wrap="square" rtlCol="0">
            <a:spAutoFit/>
          </a:bodyPr>
          <a:lstStyle/>
          <a:p>
            <a:pPr algn="just">
              <a:lnSpc>
                <a:spcPct val="110000"/>
              </a:lnSpc>
            </a:pPr>
            <a:r>
              <a:rPr lang="en-US" sz="1100" dirty="0">
                <a:solidFill>
                  <a:schemeClr val="tx1">
                    <a:lumMod val="50000"/>
                    <a:lumOff val="50000"/>
                  </a:schemeClr>
                </a:solidFill>
                <a:latin typeface="Adobe Caslon Pro"/>
                <a:cs typeface="Adobe Caslon Pro"/>
              </a:rPr>
              <a:t>Playa Hotels &amp; Resorts announced the Playa Safe Stay initiative on May 4, 2020. In direct response to the COVID-19 Pandemic and elevated guest expectations, Playa Safe Stay focuses on preventive anti-viral measures, reassuring guests with confidence that only Hyatt or Hilton can deliver and bring key sectors of the travel industry together for solutions.</a:t>
            </a:r>
            <a:endParaRPr lang="es-MX" sz="1100" dirty="0">
              <a:solidFill>
                <a:schemeClr val="tx1">
                  <a:lumMod val="50000"/>
                  <a:lumOff val="50000"/>
                </a:schemeClr>
              </a:solidFill>
              <a:latin typeface="Adobe Caslon Pro"/>
              <a:cs typeface="Adobe Caslon Pro"/>
            </a:endParaRPr>
          </a:p>
          <a:p>
            <a:pPr algn="just">
              <a:lnSpc>
                <a:spcPct val="110000"/>
              </a:lnSpc>
            </a:pPr>
            <a:endParaRPr lang="es-ES" sz="1100" dirty="0">
              <a:latin typeface="Adobe Caslon Pro"/>
              <a:cs typeface="Adobe Caslon Pro"/>
            </a:endParaRPr>
          </a:p>
        </p:txBody>
      </p:sp>
    </p:spTree>
    <p:extLst>
      <p:ext uri="{BB962C8B-B14F-4D97-AF65-F5344CB8AC3E}">
        <p14:creationId xmlns:p14="http://schemas.microsoft.com/office/powerpoint/2010/main" val="2937420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0" y="0"/>
            <a:ext cx="6730543" cy="66510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s-ES"/>
          </a:p>
        </p:txBody>
      </p:sp>
      <p:sp>
        <p:nvSpPr>
          <p:cNvPr id="4" name="CuadroTexto 3"/>
          <p:cNvSpPr txBox="1"/>
          <p:nvPr/>
        </p:nvSpPr>
        <p:spPr>
          <a:xfrm>
            <a:off x="240577" y="167836"/>
            <a:ext cx="1538577" cy="451406"/>
          </a:xfrm>
          <a:prstGeom prst="rect">
            <a:avLst/>
          </a:prstGeom>
          <a:noFill/>
        </p:spPr>
        <p:txBody>
          <a:bodyPr wrap="none" rtlCol="0">
            <a:spAutoFit/>
          </a:bodyPr>
          <a:lstStyle/>
          <a:p>
            <a:pPr>
              <a:lnSpc>
                <a:spcPct val="120000"/>
              </a:lnSpc>
            </a:pPr>
            <a:r>
              <a:rPr lang="en-US" sz="2000" b="1" dirty="0">
                <a:solidFill>
                  <a:srgbClr val="19B9D1"/>
                </a:solidFill>
                <a:latin typeface="Avancement black"/>
                <a:cs typeface="Avancement black"/>
              </a:rPr>
              <a:t>SPECIFICS</a:t>
            </a:r>
            <a:endParaRPr lang="es-MX" sz="2000" dirty="0">
              <a:solidFill>
                <a:srgbClr val="19B9D1"/>
              </a:solidFill>
              <a:latin typeface="Avancement black"/>
              <a:cs typeface="Avancement black"/>
            </a:endParaRPr>
          </a:p>
        </p:txBody>
      </p:sp>
      <p:sp>
        <p:nvSpPr>
          <p:cNvPr id="6" name="CuadroTexto 5"/>
          <p:cNvSpPr txBox="1"/>
          <p:nvPr/>
        </p:nvSpPr>
        <p:spPr>
          <a:xfrm>
            <a:off x="967900" y="1672779"/>
            <a:ext cx="7234076" cy="2080569"/>
          </a:xfrm>
          <a:prstGeom prst="rect">
            <a:avLst/>
          </a:prstGeom>
          <a:noFill/>
        </p:spPr>
        <p:txBody>
          <a:bodyPr wrap="square" rtlCol="0">
            <a:spAutoFit/>
          </a:bodyPr>
          <a:lstStyle/>
          <a:p>
            <a:pPr marL="171450" lvl="0" indent="-171450">
              <a:lnSpc>
                <a:spcPct val="120000"/>
              </a:lnSpc>
              <a:buFont typeface="Arial"/>
              <a:buChar char="•"/>
            </a:pPr>
            <a:r>
              <a:rPr lang="en-US" sz="1200" b="1" dirty="0">
                <a:solidFill>
                  <a:srgbClr val="7F7F7F"/>
                </a:solidFill>
                <a:latin typeface="Adobe Caslon Pro"/>
                <a:cs typeface="Adobe Caslon Pro"/>
              </a:rPr>
              <a:t>Enhanced Sanitization – </a:t>
            </a:r>
            <a:r>
              <a:rPr lang="en-US" sz="1200" dirty="0">
                <a:solidFill>
                  <a:srgbClr val="7F7F7F"/>
                </a:solidFill>
                <a:latin typeface="Adobe Caslon Pro"/>
                <a:cs typeface="Adobe Caslon Pro"/>
              </a:rPr>
              <a:t>Deep cleaning and disinfection of all public spaces—with an emphasis on high </a:t>
            </a:r>
            <a:r>
              <a:rPr lang="en-US" sz="1200" dirty="0" err="1">
                <a:solidFill>
                  <a:srgbClr val="7F7F7F"/>
                </a:solidFill>
                <a:latin typeface="Adobe Caslon Pro"/>
                <a:cs typeface="Adobe Caslon Pro"/>
              </a:rPr>
              <a:t>touchpoints</a:t>
            </a:r>
            <a:r>
              <a:rPr lang="en-US" sz="1200" dirty="0">
                <a:solidFill>
                  <a:srgbClr val="7F7F7F"/>
                </a:solidFill>
                <a:latin typeface="Adobe Caslon Pro"/>
                <a:cs typeface="Adobe Caslon Pro"/>
              </a:rPr>
              <a:t>—is taking place every hour and a half</a:t>
            </a:r>
            <a:endParaRPr lang="es-MX" sz="1200" dirty="0">
              <a:solidFill>
                <a:srgbClr val="7F7F7F"/>
              </a:solidFill>
              <a:latin typeface="Adobe Caslon Pro"/>
              <a:cs typeface="Adobe Caslon Pro"/>
            </a:endParaRPr>
          </a:p>
          <a:p>
            <a:pPr marL="171450" lvl="0" indent="-171450">
              <a:lnSpc>
                <a:spcPct val="120000"/>
              </a:lnSpc>
              <a:buFont typeface="Arial"/>
              <a:buChar char="•"/>
            </a:pPr>
            <a:r>
              <a:rPr lang="en-US" sz="1200" b="1" dirty="0">
                <a:solidFill>
                  <a:srgbClr val="7F7F7F"/>
                </a:solidFill>
                <a:latin typeface="Adobe Caslon Pro"/>
                <a:cs typeface="Adobe Caslon Pro"/>
              </a:rPr>
              <a:t>Social Distancing</a:t>
            </a:r>
            <a:r>
              <a:rPr lang="en-US" sz="1200" dirty="0">
                <a:solidFill>
                  <a:srgbClr val="7F7F7F"/>
                </a:solidFill>
                <a:latin typeface="Adobe Caslon Pro"/>
                <a:cs typeface="Adobe Caslon Pro"/>
              </a:rPr>
              <a:t> - Distance of tables, chairs, sunbeds, etc., are at least six feet apart, family to family</a:t>
            </a:r>
            <a:endParaRPr lang="es-MX" sz="1200" dirty="0">
              <a:solidFill>
                <a:srgbClr val="7F7F7F"/>
              </a:solidFill>
              <a:latin typeface="Adobe Caslon Pro"/>
              <a:cs typeface="Adobe Caslon Pro"/>
            </a:endParaRPr>
          </a:p>
          <a:p>
            <a:pPr marL="171450" lvl="0" indent="-171450">
              <a:lnSpc>
                <a:spcPct val="120000"/>
              </a:lnSpc>
              <a:buFont typeface="Arial"/>
              <a:buChar char="•"/>
            </a:pPr>
            <a:r>
              <a:rPr lang="en-US" sz="1200" b="1" dirty="0">
                <a:solidFill>
                  <a:srgbClr val="7F7F7F"/>
                </a:solidFill>
                <a:latin typeface="Adobe Caslon Pro"/>
                <a:cs typeface="Adobe Caslon Pro"/>
              </a:rPr>
              <a:t>Pools </a:t>
            </a:r>
            <a:r>
              <a:rPr lang="en-US" sz="1200" dirty="0">
                <a:solidFill>
                  <a:srgbClr val="7F7F7F"/>
                </a:solidFill>
                <a:latin typeface="Adobe Caslon Pro"/>
                <a:cs typeface="Adobe Caslon Pro"/>
              </a:rPr>
              <a:t>- Swimming pools and hot tubs are sterilized regularly. Social distance standards will apply to water slides and lazy rivers</a:t>
            </a:r>
            <a:endParaRPr lang="es-MX" sz="1200" dirty="0">
              <a:solidFill>
                <a:srgbClr val="7F7F7F"/>
              </a:solidFill>
              <a:latin typeface="Adobe Caslon Pro"/>
              <a:cs typeface="Adobe Caslon Pro"/>
            </a:endParaRPr>
          </a:p>
          <a:p>
            <a:pPr marL="171450" lvl="0" indent="-171450">
              <a:lnSpc>
                <a:spcPct val="120000"/>
              </a:lnSpc>
              <a:buFont typeface="Arial"/>
              <a:buChar char="•"/>
            </a:pPr>
            <a:r>
              <a:rPr lang="en-US" sz="1200" b="1" dirty="0">
                <a:solidFill>
                  <a:srgbClr val="7F7F7F"/>
                </a:solidFill>
                <a:latin typeface="Adobe Caslon Pro"/>
                <a:cs typeface="Adobe Caslon Pro"/>
              </a:rPr>
              <a:t>Kids </a:t>
            </a:r>
            <a:r>
              <a:rPr lang="en-US" sz="1200" dirty="0">
                <a:solidFill>
                  <a:srgbClr val="7F7F7F"/>
                </a:solidFill>
                <a:latin typeface="Adobe Caslon Pro"/>
                <a:cs typeface="Adobe Caslon Pro"/>
              </a:rPr>
              <a:t>- Kids and teen club equipment is disinfected and sterilized after use or every half hour. </a:t>
            </a:r>
            <a:endParaRPr lang="es-MX" sz="1200" dirty="0">
              <a:solidFill>
                <a:srgbClr val="7F7F7F"/>
              </a:solidFill>
              <a:latin typeface="Adobe Caslon Pro"/>
              <a:cs typeface="Adobe Caslon Pro"/>
            </a:endParaRPr>
          </a:p>
          <a:p>
            <a:pPr marL="171450" lvl="0" indent="-171450">
              <a:lnSpc>
                <a:spcPct val="120000"/>
              </a:lnSpc>
              <a:buFont typeface="Arial"/>
              <a:buChar char="•"/>
            </a:pPr>
            <a:r>
              <a:rPr lang="en-US" sz="1200" b="1" dirty="0">
                <a:solidFill>
                  <a:srgbClr val="7F7F7F"/>
                </a:solidFill>
                <a:latin typeface="Adobe Caslon Pro"/>
                <a:cs typeface="Adobe Caslon Pro"/>
              </a:rPr>
              <a:t>Sports </a:t>
            </a:r>
            <a:r>
              <a:rPr lang="en-US" sz="1200" dirty="0">
                <a:solidFill>
                  <a:srgbClr val="7F7F7F"/>
                </a:solidFill>
                <a:latin typeface="Adobe Caslon Pro"/>
                <a:cs typeface="Adobe Caslon Pro"/>
              </a:rPr>
              <a:t>- All sporting goods and water sport equipment is disinfected and sterilized before and after each use</a:t>
            </a:r>
            <a:endParaRPr lang="es-MX" sz="1200" dirty="0">
              <a:solidFill>
                <a:srgbClr val="7F7F7F"/>
              </a:solidFill>
              <a:latin typeface="Adobe Caslon Pro"/>
              <a:cs typeface="Adobe Caslon Pro"/>
            </a:endParaRPr>
          </a:p>
          <a:p>
            <a:pPr marL="171450" lvl="0" indent="-171450">
              <a:lnSpc>
                <a:spcPct val="120000"/>
              </a:lnSpc>
              <a:buFont typeface="Arial"/>
              <a:buChar char="•"/>
            </a:pPr>
            <a:r>
              <a:rPr lang="en-US" sz="1200" b="1" dirty="0">
                <a:solidFill>
                  <a:srgbClr val="7F7F7F"/>
                </a:solidFill>
                <a:latin typeface="Adobe Caslon Pro"/>
                <a:cs typeface="Adobe Caslon Pro"/>
              </a:rPr>
              <a:t>Gym </a:t>
            </a:r>
            <a:r>
              <a:rPr lang="en-US" sz="1200" dirty="0">
                <a:solidFill>
                  <a:srgbClr val="7F7F7F"/>
                </a:solidFill>
                <a:latin typeface="Adobe Caslon Pro"/>
                <a:cs typeface="Adobe Caslon Pro"/>
              </a:rPr>
              <a:t>– Fitness centers are redesigned for social distancing, antibacterial wipes are available and gym equipment is being sanitized routinely</a:t>
            </a:r>
            <a:endParaRPr lang="es-MX" sz="1200" dirty="0">
              <a:solidFill>
                <a:srgbClr val="7F7F7F"/>
              </a:solidFill>
              <a:latin typeface="Adobe Caslon Pro"/>
              <a:cs typeface="Adobe Caslon Pro"/>
            </a:endParaRPr>
          </a:p>
        </p:txBody>
      </p:sp>
      <p:pic>
        <p:nvPicPr>
          <p:cNvPr id="9" name="Imagen 8" descr="LOGO SAFE ADVENTUR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630" y="199952"/>
            <a:ext cx="2077769" cy="358056"/>
          </a:xfrm>
          <a:prstGeom prst="rect">
            <a:avLst/>
          </a:prstGeom>
        </p:spPr>
      </p:pic>
    </p:spTree>
    <p:extLst>
      <p:ext uri="{BB962C8B-B14F-4D97-AF65-F5344CB8AC3E}">
        <p14:creationId xmlns:p14="http://schemas.microsoft.com/office/powerpoint/2010/main" val="2467756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959649" y="1387453"/>
            <a:ext cx="5656342" cy="2882327"/>
          </a:xfrm>
          <a:prstGeom prst="rect">
            <a:avLst/>
          </a:prstGeom>
          <a:noFill/>
        </p:spPr>
        <p:txBody>
          <a:bodyPr wrap="square" rtlCol="0">
            <a:spAutoFit/>
          </a:bodyPr>
          <a:lstStyle/>
          <a:p>
            <a:pPr>
              <a:lnSpc>
                <a:spcPct val="130000"/>
              </a:lnSpc>
            </a:pPr>
            <a:r>
              <a:rPr lang="en-US" sz="1400" dirty="0">
                <a:solidFill>
                  <a:srgbClr val="7F7F7F"/>
                </a:solidFill>
                <a:latin typeface="Adobe Caslon Pro"/>
                <a:cs typeface="Adobe Caslon Pro"/>
              </a:rPr>
              <a:t>In a first for the hospitality business, </a:t>
            </a:r>
            <a:r>
              <a:rPr lang="en-US" sz="1400" b="1" dirty="0">
                <a:solidFill>
                  <a:srgbClr val="7F7F7F"/>
                </a:solidFill>
                <a:latin typeface="Adobe Caslon Pro"/>
                <a:cs typeface="Adobe Caslon Pro"/>
              </a:rPr>
              <a:t>Hilton</a:t>
            </a:r>
            <a:r>
              <a:rPr lang="en-US" sz="1400" dirty="0">
                <a:solidFill>
                  <a:srgbClr val="7F7F7F"/>
                </a:solidFill>
                <a:latin typeface="Adobe Caslon Pro"/>
                <a:cs typeface="Adobe Caslon Pro"/>
              </a:rPr>
              <a:t> will collaborate with </a:t>
            </a:r>
            <a:r>
              <a:rPr lang="en-US" sz="1400" b="1" dirty="0">
                <a:solidFill>
                  <a:srgbClr val="7F7F7F"/>
                </a:solidFill>
                <a:latin typeface="Adobe Caslon Pro"/>
                <a:cs typeface="Adobe Caslon Pro"/>
              </a:rPr>
              <a:t>RB, maker of Lysol and Dettol,</a:t>
            </a:r>
            <a:r>
              <a:rPr lang="en-US" sz="1400" dirty="0">
                <a:solidFill>
                  <a:srgbClr val="7F7F7F"/>
                </a:solidFill>
                <a:latin typeface="Adobe Caslon Pro"/>
                <a:cs typeface="Adobe Caslon Pro"/>
              </a:rPr>
              <a:t> and consult with</a:t>
            </a:r>
            <a:r>
              <a:rPr lang="en-US" sz="1400" b="1" dirty="0">
                <a:solidFill>
                  <a:srgbClr val="7F7F7F"/>
                </a:solidFill>
                <a:latin typeface="Adobe Caslon Pro"/>
                <a:cs typeface="Adobe Caslon Pro"/>
              </a:rPr>
              <a:t> Mayo Clinic</a:t>
            </a:r>
            <a:r>
              <a:rPr lang="en-US" sz="1400" dirty="0">
                <a:solidFill>
                  <a:srgbClr val="7F7F7F"/>
                </a:solidFill>
                <a:latin typeface="Adobe Caslon Pro"/>
                <a:cs typeface="Adobe Caslon Pro"/>
              </a:rPr>
              <a:t> to develop elevated processes and Team Member training to help Hilton guests enjoy an even cleaner and safer stay from check-in to check-out.</a:t>
            </a:r>
            <a:endParaRPr lang="es-MX" sz="1400" dirty="0">
              <a:solidFill>
                <a:srgbClr val="7F7F7F"/>
              </a:solidFill>
              <a:latin typeface="Adobe Caslon Pro"/>
              <a:cs typeface="Adobe Caslon Pro"/>
            </a:endParaRPr>
          </a:p>
          <a:p>
            <a:pPr>
              <a:lnSpc>
                <a:spcPct val="130000"/>
              </a:lnSpc>
            </a:pPr>
            <a:r>
              <a:rPr lang="en-US" sz="1400" b="1" dirty="0">
                <a:solidFill>
                  <a:srgbClr val="7F7F7F"/>
                </a:solidFill>
                <a:latin typeface="Adobe Caslon Pro"/>
                <a:cs typeface="Adobe Caslon Pro"/>
              </a:rPr>
              <a:t>Hilton CleanStay</a:t>
            </a:r>
            <a:r>
              <a:rPr lang="en-US" sz="1400" dirty="0">
                <a:solidFill>
                  <a:srgbClr val="7F7F7F"/>
                </a:solidFill>
                <a:latin typeface="Adobe Caslon Pro"/>
                <a:cs typeface="Adobe Caslon Pro"/>
              </a:rPr>
              <a:t> with </a:t>
            </a:r>
            <a:r>
              <a:rPr lang="en-US" sz="1400" b="1" dirty="0">
                <a:solidFill>
                  <a:srgbClr val="7F7F7F"/>
                </a:solidFill>
                <a:latin typeface="Adobe Caslon Pro"/>
                <a:cs typeface="Adobe Caslon Pro"/>
              </a:rPr>
              <a:t>Lysol protection</a:t>
            </a:r>
            <a:r>
              <a:rPr lang="en-US" sz="1400" dirty="0">
                <a:solidFill>
                  <a:srgbClr val="7F7F7F"/>
                </a:solidFill>
                <a:latin typeface="Adobe Caslon Pro"/>
                <a:cs typeface="Adobe Caslon Pro"/>
              </a:rPr>
              <a:t>, as the program will be called in North America, will be a rigorous system that incorporates RB’s trusted know-how and scientific approach to cleaning practices and product offerings. Experts from</a:t>
            </a:r>
            <a:r>
              <a:rPr lang="en-US" sz="1400" b="1" dirty="0">
                <a:solidFill>
                  <a:srgbClr val="7F7F7F"/>
                </a:solidFill>
                <a:latin typeface="Adobe Caslon Pro"/>
                <a:cs typeface="Adobe Caslon Pro"/>
              </a:rPr>
              <a:t> Mayo Clinic’s Infection Prevention and Control team</a:t>
            </a:r>
            <a:r>
              <a:rPr lang="en-US" sz="1400" dirty="0">
                <a:solidFill>
                  <a:srgbClr val="7F7F7F"/>
                </a:solidFill>
                <a:latin typeface="Adobe Caslon Pro"/>
                <a:cs typeface="Adobe Caslon Pro"/>
              </a:rPr>
              <a:t> will advise and assist in enhancing </a:t>
            </a:r>
            <a:r>
              <a:rPr lang="en-US" sz="1400" b="1" dirty="0">
                <a:solidFill>
                  <a:srgbClr val="7F7F7F"/>
                </a:solidFill>
                <a:latin typeface="Adobe Caslon Pro"/>
                <a:cs typeface="Adobe Caslon Pro"/>
              </a:rPr>
              <a:t>Hilton’s</a:t>
            </a:r>
            <a:r>
              <a:rPr lang="en-US" sz="1400" dirty="0">
                <a:solidFill>
                  <a:srgbClr val="7F7F7F"/>
                </a:solidFill>
                <a:latin typeface="Adobe Caslon Pro"/>
                <a:cs typeface="Adobe Caslon Pro"/>
              </a:rPr>
              <a:t> cleaning and disinfection protocols.</a:t>
            </a:r>
            <a:endParaRPr lang="es-MX" sz="1400" dirty="0">
              <a:solidFill>
                <a:srgbClr val="7F7F7F"/>
              </a:solidFill>
              <a:latin typeface="Adobe Caslon Pro"/>
              <a:cs typeface="Adobe Caslon Pro"/>
            </a:endParaRPr>
          </a:p>
        </p:txBody>
      </p:sp>
      <p:pic>
        <p:nvPicPr>
          <p:cNvPr id="8" name="Imagen 7" descr="LOGO HILTON - All-inclusive Resort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7309"/>
            <a:ext cx="2802604" cy="2548646"/>
          </a:xfrm>
          <a:prstGeom prst="rect">
            <a:avLst/>
          </a:prstGeom>
        </p:spPr>
      </p:pic>
      <p:pic>
        <p:nvPicPr>
          <p:cNvPr id="10" name="Imagen 9" descr="LOGO SAFE STAY P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9310" y="89512"/>
            <a:ext cx="1493373" cy="550365"/>
          </a:xfrm>
          <a:prstGeom prst="rect">
            <a:avLst/>
          </a:prstGeom>
        </p:spPr>
      </p:pic>
      <p:sp>
        <p:nvSpPr>
          <p:cNvPr id="11" name="Rectángulo 10"/>
          <p:cNvSpPr/>
          <p:nvPr/>
        </p:nvSpPr>
        <p:spPr>
          <a:xfrm>
            <a:off x="0" y="0"/>
            <a:ext cx="7508221" cy="754619"/>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s-ES"/>
          </a:p>
        </p:txBody>
      </p:sp>
    </p:spTree>
    <p:extLst>
      <p:ext uri="{BB962C8B-B14F-4D97-AF65-F5344CB8AC3E}">
        <p14:creationId xmlns:p14="http://schemas.microsoft.com/office/powerpoint/2010/main" val="3692883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959648" y="1711944"/>
            <a:ext cx="5773833" cy="2322174"/>
          </a:xfrm>
          <a:prstGeom prst="rect">
            <a:avLst/>
          </a:prstGeom>
          <a:noFill/>
        </p:spPr>
        <p:txBody>
          <a:bodyPr wrap="square" rtlCol="0">
            <a:spAutoFit/>
          </a:bodyPr>
          <a:lstStyle/>
          <a:p>
            <a:pPr>
              <a:lnSpc>
                <a:spcPct val="130000"/>
              </a:lnSpc>
            </a:pPr>
            <a:r>
              <a:rPr lang="en-US" sz="1400" b="1" dirty="0">
                <a:solidFill>
                  <a:srgbClr val="7F7F7F"/>
                </a:solidFill>
                <a:latin typeface="Adobe Caslon Pro"/>
                <a:cs typeface="Adobe Caslon Pro"/>
              </a:rPr>
              <a:t>Hyatt Hotels Corporation</a:t>
            </a:r>
            <a:r>
              <a:rPr lang="en-US" sz="1400" dirty="0">
                <a:solidFill>
                  <a:srgbClr val="7F7F7F"/>
                </a:solidFill>
                <a:latin typeface="Adobe Caslon Pro"/>
                <a:cs typeface="Adobe Caslon Pro"/>
              </a:rPr>
              <a:t> recently announced a new</a:t>
            </a:r>
            <a:r>
              <a:rPr lang="en-US" sz="1400" b="1" dirty="0">
                <a:solidFill>
                  <a:srgbClr val="7F7F7F"/>
                </a:solidFill>
                <a:latin typeface="Adobe Caslon Pro"/>
                <a:cs typeface="Adobe Caslon Pro"/>
              </a:rPr>
              <a:t> Global Care &amp; Cleanliness Commitment</a:t>
            </a:r>
            <a:r>
              <a:rPr lang="en-US" sz="1400" dirty="0">
                <a:solidFill>
                  <a:srgbClr val="7F7F7F"/>
                </a:solidFill>
                <a:latin typeface="Adobe Caslon Pro"/>
                <a:cs typeface="Adobe Caslon Pro"/>
              </a:rPr>
              <a:t> that includes an accreditation process by the </a:t>
            </a:r>
            <a:r>
              <a:rPr lang="en-US" sz="1400" b="1" dirty="0">
                <a:solidFill>
                  <a:srgbClr val="7F7F7F"/>
                </a:solidFill>
                <a:latin typeface="Adobe Caslon Pro"/>
                <a:cs typeface="Adobe Caslon Pro"/>
              </a:rPr>
              <a:t>Global </a:t>
            </a:r>
            <a:r>
              <a:rPr lang="en-US" sz="1400" b="1" dirty="0" err="1">
                <a:solidFill>
                  <a:srgbClr val="7F7F7F"/>
                </a:solidFill>
                <a:latin typeface="Adobe Caslon Pro"/>
                <a:cs typeface="Adobe Caslon Pro"/>
              </a:rPr>
              <a:t>Biorisk</a:t>
            </a:r>
            <a:r>
              <a:rPr lang="en-US" sz="1400" b="1" dirty="0">
                <a:solidFill>
                  <a:srgbClr val="7F7F7F"/>
                </a:solidFill>
                <a:latin typeface="Adobe Caslon Pro"/>
                <a:cs typeface="Adobe Caslon Pro"/>
              </a:rPr>
              <a:t> Advisory Council (GBAC)</a:t>
            </a:r>
            <a:r>
              <a:rPr lang="en-US" sz="1400" dirty="0">
                <a:solidFill>
                  <a:srgbClr val="7F7F7F"/>
                </a:solidFill>
                <a:latin typeface="Adobe Caslon Pro"/>
                <a:cs typeface="Adobe Caslon Pro"/>
              </a:rPr>
              <a:t>, at all hotels around the world.</a:t>
            </a:r>
            <a:endParaRPr lang="es-MX" sz="1400" dirty="0">
              <a:solidFill>
                <a:srgbClr val="7F7F7F"/>
              </a:solidFill>
              <a:latin typeface="Adobe Caslon Pro"/>
              <a:cs typeface="Adobe Caslon Pro"/>
            </a:endParaRPr>
          </a:p>
          <a:p>
            <a:pPr>
              <a:lnSpc>
                <a:spcPct val="130000"/>
              </a:lnSpc>
            </a:pPr>
            <a:r>
              <a:rPr lang="en-US" sz="1400" dirty="0">
                <a:solidFill>
                  <a:srgbClr val="7F7F7F"/>
                </a:solidFill>
                <a:latin typeface="Adobe Caslon Pro"/>
                <a:cs typeface="Adobe Caslon Pro"/>
              </a:rPr>
              <a:t>The commitment to</a:t>
            </a:r>
            <a:r>
              <a:rPr lang="en-US" sz="1400" b="1" dirty="0">
                <a:solidFill>
                  <a:srgbClr val="7F7F7F"/>
                </a:solidFill>
                <a:latin typeface="Adobe Caslon Pro"/>
                <a:cs typeface="Adobe Caslon Pro"/>
              </a:rPr>
              <a:t> GBAC STAR Accreditation</a:t>
            </a:r>
            <a:r>
              <a:rPr lang="en-US" sz="1400" dirty="0">
                <a:solidFill>
                  <a:srgbClr val="7F7F7F"/>
                </a:solidFill>
                <a:latin typeface="Adobe Caslon Pro"/>
                <a:cs typeface="Adobe Caslon Pro"/>
              </a:rPr>
              <a:t> builds on </a:t>
            </a:r>
            <a:r>
              <a:rPr lang="en-US" sz="1400" b="1" dirty="0">
                <a:solidFill>
                  <a:srgbClr val="7F7F7F"/>
                </a:solidFill>
                <a:latin typeface="Adobe Caslon Pro"/>
                <a:cs typeface="Adobe Caslon Pro"/>
              </a:rPr>
              <a:t>Hyatt’s</a:t>
            </a:r>
            <a:r>
              <a:rPr lang="en-US" sz="1400" dirty="0">
                <a:solidFill>
                  <a:srgbClr val="7F7F7F"/>
                </a:solidFill>
                <a:latin typeface="Adobe Caslon Pro"/>
                <a:cs typeface="Adobe Caslon Pro"/>
              </a:rPr>
              <a:t> existing sanitation protocols to add enhanced staff training and support resources. </a:t>
            </a:r>
            <a:r>
              <a:rPr lang="en-US" sz="1400" b="1" dirty="0">
                <a:solidFill>
                  <a:srgbClr val="7F7F7F"/>
                </a:solidFill>
                <a:latin typeface="Adobe Caslon Pro"/>
                <a:cs typeface="Adobe Caslon Pro"/>
              </a:rPr>
              <a:t>Hyatt</a:t>
            </a:r>
            <a:r>
              <a:rPr lang="en-US" sz="1400" dirty="0">
                <a:solidFill>
                  <a:srgbClr val="7F7F7F"/>
                </a:solidFill>
                <a:latin typeface="Adobe Caslon Pro"/>
                <a:cs typeface="Adobe Caslon Pro"/>
              </a:rPr>
              <a:t> has also engaged a cross-functional working group of medical experts and industry professionals that will contribute to both guest and colleague health and safety.</a:t>
            </a:r>
            <a:endParaRPr lang="es-MX" sz="1400" dirty="0">
              <a:solidFill>
                <a:srgbClr val="7F7F7F"/>
              </a:solidFill>
              <a:latin typeface="Adobe Caslon Pro"/>
              <a:cs typeface="Adobe Caslon Pro"/>
            </a:endParaRPr>
          </a:p>
        </p:txBody>
      </p:sp>
      <p:pic>
        <p:nvPicPr>
          <p:cNvPr id="10" name="Imagen 9" descr="LOGO SAFE STAY P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9310" y="89512"/>
            <a:ext cx="1493373" cy="550365"/>
          </a:xfrm>
          <a:prstGeom prst="rect">
            <a:avLst/>
          </a:prstGeom>
        </p:spPr>
      </p:pic>
      <p:pic>
        <p:nvPicPr>
          <p:cNvPr id="2" name="Imagen 1" descr="Hyatt-Zilara-Ziva-Horizontal-CMY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870" y="2381114"/>
            <a:ext cx="2651935" cy="1063336"/>
          </a:xfrm>
          <a:prstGeom prst="rect">
            <a:avLst/>
          </a:prstGeom>
        </p:spPr>
      </p:pic>
      <p:sp>
        <p:nvSpPr>
          <p:cNvPr id="7" name="Rectángulo 6"/>
          <p:cNvSpPr/>
          <p:nvPr/>
        </p:nvSpPr>
        <p:spPr>
          <a:xfrm>
            <a:off x="0" y="0"/>
            <a:ext cx="7508221" cy="754619"/>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s-ES"/>
          </a:p>
        </p:txBody>
      </p:sp>
    </p:spTree>
    <p:extLst>
      <p:ext uri="{BB962C8B-B14F-4D97-AF65-F5344CB8AC3E}">
        <p14:creationId xmlns:p14="http://schemas.microsoft.com/office/powerpoint/2010/main" val="296348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las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8" name="Imagen 7" descr="Playa-Resorts_KO_Registered_RG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1716" y="1896446"/>
            <a:ext cx="2269031" cy="1725334"/>
          </a:xfrm>
          <a:prstGeom prst="rect">
            <a:avLst/>
          </a:prstGeom>
        </p:spPr>
      </p:pic>
    </p:spTree>
    <p:extLst>
      <p:ext uri="{BB962C8B-B14F-4D97-AF65-F5344CB8AC3E}">
        <p14:creationId xmlns:p14="http://schemas.microsoft.com/office/powerpoint/2010/main" val="3686387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Rectángulo 3"/>
          <p:cNvSpPr/>
          <p:nvPr/>
        </p:nvSpPr>
        <p:spPr>
          <a:xfrm>
            <a:off x="0" y="0"/>
            <a:ext cx="9144000" cy="6937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 name="CuadroTexto 1"/>
          <p:cNvSpPr txBox="1"/>
          <p:nvPr/>
        </p:nvSpPr>
        <p:spPr>
          <a:xfrm>
            <a:off x="240577" y="167836"/>
            <a:ext cx="3916457" cy="400110"/>
          </a:xfrm>
          <a:prstGeom prst="rect">
            <a:avLst/>
          </a:prstGeom>
          <a:noFill/>
        </p:spPr>
        <p:txBody>
          <a:bodyPr wrap="none" rtlCol="0">
            <a:spAutoFit/>
          </a:bodyPr>
          <a:lstStyle/>
          <a:p>
            <a:r>
              <a:rPr lang="en-US" sz="2000" b="1" dirty="0">
                <a:solidFill>
                  <a:srgbClr val="19B9D1"/>
                </a:solidFill>
                <a:latin typeface="Avancement black"/>
                <a:cs typeface="Avancement black"/>
              </a:rPr>
              <a:t>WHAT TO EXPECT EVERYDAY</a:t>
            </a:r>
            <a:endParaRPr lang="es-MX" sz="2000" dirty="0">
              <a:solidFill>
                <a:srgbClr val="19B9D1"/>
              </a:solidFill>
              <a:latin typeface="Avancement black"/>
              <a:cs typeface="Avancement black"/>
            </a:endParaRPr>
          </a:p>
        </p:txBody>
      </p:sp>
      <p:pic>
        <p:nvPicPr>
          <p:cNvPr id="3" name="Imagen 2" descr="temp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451" y="781444"/>
            <a:ext cx="2171239" cy="1254976"/>
          </a:xfrm>
          <a:prstGeom prst="rect">
            <a:avLst/>
          </a:prstGeom>
        </p:spPr>
      </p:pic>
      <p:sp>
        <p:nvSpPr>
          <p:cNvPr id="8" name="Rectángulo 7"/>
          <p:cNvSpPr/>
          <p:nvPr/>
        </p:nvSpPr>
        <p:spPr>
          <a:xfrm>
            <a:off x="2411828" y="905579"/>
            <a:ext cx="5175188" cy="307777"/>
          </a:xfrm>
          <a:prstGeom prst="rect">
            <a:avLst/>
          </a:prstGeom>
        </p:spPr>
        <p:txBody>
          <a:bodyPr wrap="square">
            <a:spAutoFit/>
          </a:bodyPr>
          <a:lstStyle/>
          <a:p>
            <a:r>
              <a:rPr lang="en-US" sz="1400" b="1" dirty="0">
                <a:solidFill>
                  <a:srgbClr val="000090"/>
                </a:solidFill>
                <a:latin typeface="Gotham ExtraLight"/>
                <a:cs typeface="Gotham ExtraLight"/>
              </a:rPr>
              <a:t>EMPLOYEE CARE &amp; PERSONAL PROTECTIVE GEAR</a:t>
            </a:r>
            <a:endParaRPr lang="es-MX" sz="1400" dirty="0">
              <a:solidFill>
                <a:srgbClr val="000090"/>
              </a:solidFill>
              <a:latin typeface="Gotham ExtraLight"/>
              <a:cs typeface="Gotham ExtraLight"/>
            </a:endParaRPr>
          </a:p>
        </p:txBody>
      </p:sp>
      <p:sp>
        <p:nvSpPr>
          <p:cNvPr id="9" name="CuadroTexto 8"/>
          <p:cNvSpPr txBox="1"/>
          <p:nvPr/>
        </p:nvSpPr>
        <p:spPr>
          <a:xfrm>
            <a:off x="2411373" y="1198367"/>
            <a:ext cx="5796210" cy="523220"/>
          </a:xfrm>
          <a:prstGeom prst="rect">
            <a:avLst/>
          </a:prstGeom>
          <a:noFill/>
        </p:spPr>
        <p:txBody>
          <a:bodyPr wrap="square" rtlCol="0">
            <a:spAutoFit/>
          </a:bodyPr>
          <a:lstStyle/>
          <a:p>
            <a:r>
              <a:rPr lang="en-US" sz="1400" dirty="0">
                <a:solidFill>
                  <a:schemeClr val="tx1">
                    <a:lumMod val="50000"/>
                    <a:lumOff val="50000"/>
                  </a:schemeClr>
                </a:solidFill>
                <a:latin typeface="Adobe Caslon Pro"/>
                <a:cs typeface="Adobe Caslon Pro"/>
              </a:rPr>
              <a:t>Personal Protective gear is standard throughout the resort along with regular health screenings and temperature checks.</a:t>
            </a:r>
            <a:endParaRPr lang="es-MX" sz="1400" dirty="0">
              <a:solidFill>
                <a:schemeClr val="tx1">
                  <a:lumMod val="50000"/>
                  <a:lumOff val="50000"/>
                </a:schemeClr>
              </a:solidFill>
              <a:latin typeface="Adobe Caslon Pro"/>
              <a:cs typeface="Adobe Caslon Pro"/>
            </a:endParaRPr>
          </a:p>
        </p:txBody>
      </p:sp>
      <p:sp>
        <p:nvSpPr>
          <p:cNvPr id="10" name="Rectángulo 9"/>
          <p:cNvSpPr/>
          <p:nvPr/>
        </p:nvSpPr>
        <p:spPr>
          <a:xfrm>
            <a:off x="2444938" y="2284586"/>
            <a:ext cx="5029723" cy="307777"/>
          </a:xfrm>
          <a:prstGeom prst="rect">
            <a:avLst/>
          </a:prstGeom>
        </p:spPr>
        <p:txBody>
          <a:bodyPr wrap="square">
            <a:spAutoFit/>
          </a:bodyPr>
          <a:lstStyle/>
          <a:p>
            <a:r>
              <a:rPr lang="en-US" sz="1400" b="1" dirty="0">
                <a:solidFill>
                  <a:srgbClr val="000090"/>
                </a:solidFill>
                <a:latin typeface="Gotham ExtraLight"/>
                <a:cs typeface="Gotham ExtraLight"/>
              </a:rPr>
              <a:t>SOCIAL DISTANCE STANDARDS</a:t>
            </a:r>
            <a:endParaRPr lang="es-MX" sz="1400" dirty="0">
              <a:solidFill>
                <a:srgbClr val="000090"/>
              </a:solidFill>
              <a:latin typeface="Gotham ExtraLight"/>
              <a:cs typeface="Gotham ExtraLight"/>
            </a:endParaRPr>
          </a:p>
        </p:txBody>
      </p:sp>
      <p:pic>
        <p:nvPicPr>
          <p:cNvPr id="11" name="Imagen 10" descr="sociald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389" y="2243420"/>
            <a:ext cx="1829363" cy="1057372"/>
          </a:xfrm>
          <a:prstGeom prst="rect">
            <a:avLst/>
          </a:prstGeom>
        </p:spPr>
      </p:pic>
      <p:sp>
        <p:nvSpPr>
          <p:cNvPr id="12" name="Rectángulo 11"/>
          <p:cNvSpPr/>
          <p:nvPr/>
        </p:nvSpPr>
        <p:spPr>
          <a:xfrm>
            <a:off x="2439343" y="2612227"/>
            <a:ext cx="5706237" cy="307777"/>
          </a:xfrm>
          <a:prstGeom prst="rect">
            <a:avLst/>
          </a:prstGeom>
        </p:spPr>
        <p:txBody>
          <a:bodyPr wrap="square">
            <a:spAutoFit/>
          </a:bodyPr>
          <a:lstStyle/>
          <a:p>
            <a:r>
              <a:rPr lang="en-US" sz="1400" dirty="0">
                <a:solidFill>
                  <a:srgbClr val="7F7F7F"/>
                </a:solidFill>
                <a:latin typeface="Adobe Caslon Pro"/>
                <a:cs typeface="Adobe Caslon Pro"/>
              </a:rPr>
              <a:t>Our associates and guests are observing safe distancing standards at all times.</a:t>
            </a:r>
            <a:endParaRPr lang="es-MX" sz="1400" dirty="0">
              <a:solidFill>
                <a:srgbClr val="7F7F7F"/>
              </a:solidFill>
              <a:latin typeface="Adobe Caslon Pro"/>
              <a:cs typeface="Adobe Caslon Pro"/>
            </a:endParaRPr>
          </a:p>
        </p:txBody>
      </p:sp>
      <p:pic>
        <p:nvPicPr>
          <p:cNvPr id="13" name="Imagen 12" descr="clea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805" y="3602897"/>
            <a:ext cx="2216531" cy="1281155"/>
          </a:xfrm>
          <a:prstGeom prst="rect">
            <a:avLst/>
          </a:prstGeom>
        </p:spPr>
      </p:pic>
      <p:sp>
        <p:nvSpPr>
          <p:cNvPr id="14" name="Rectángulo 13"/>
          <p:cNvSpPr/>
          <p:nvPr/>
        </p:nvSpPr>
        <p:spPr>
          <a:xfrm>
            <a:off x="2456128" y="3755955"/>
            <a:ext cx="5029723" cy="307777"/>
          </a:xfrm>
          <a:prstGeom prst="rect">
            <a:avLst/>
          </a:prstGeom>
        </p:spPr>
        <p:txBody>
          <a:bodyPr wrap="square">
            <a:spAutoFit/>
          </a:bodyPr>
          <a:lstStyle/>
          <a:p>
            <a:r>
              <a:rPr lang="en-US" sz="1400" b="1" dirty="0">
                <a:solidFill>
                  <a:srgbClr val="000090"/>
                </a:solidFill>
                <a:latin typeface="Gotham ExtraLight"/>
                <a:cs typeface="Gotham ExtraLight"/>
              </a:rPr>
              <a:t>METHODICAL TREATMENT &amp; CLEANING</a:t>
            </a:r>
            <a:endParaRPr lang="es-MX" sz="1400" dirty="0">
              <a:solidFill>
                <a:srgbClr val="000090"/>
              </a:solidFill>
              <a:latin typeface="Gotham ExtraLight"/>
              <a:cs typeface="Gotham ExtraLight"/>
            </a:endParaRPr>
          </a:p>
        </p:txBody>
      </p:sp>
      <p:sp>
        <p:nvSpPr>
          <p:cNvPr id="15" name="Rectángulo 14"/>
          <p:cNvSpPr/>
          <p:nvPr/>
        </p:nvSpPr>
        <p:spPr>
          <a:xfrm>
            <a:off x="2461723" y="4089191"/>
            <a:ext cx="5706237" cy="523220"/>
          </a:xfrm>
          <a:prstGeom prst="rect">
            <a:avLst/>
          </a:prstGeom>
        </p:spPr>
        <p:txBody>
          <a:bodyPr wrap="square">
            <a:spAutoFit/>
          </a:bodyPr>
          <a:lstStyle/>
          <a:p>
            <a:r>
              <a:rPr lang="en-US" sz="1400" dirty="0">
                <a:solidFill>
                  <a:srgbClr val="7F7F7F"/>
                </a:solidFill>
                <a:latin typeface="Adobe Caslon Pro"/>
                <a:cs typeface="Adobe Caslon Pro"/>
              </a:rPr>
              <a:t>High traffic areas and high touch points in common areas are sanitized and cleaned hourly.</a:t>
            </a:r>
            <a:endParaRPr lang="es-MX" sz="1400" dirty="0">
              <a:solidFill>
                <a:srgbClr val="7F7F7F"/>
              </a:solidFill>
              <a:latin typeface="Adobe Caslon Pro"/>
              <a:cs typeface="Adobe Caslon Pro"/>
            </a:endParaRPr>
          </a:p>
        </p:txBody>
      </p:sp>
      <p:pic>
        <p:nvPicPr>
          <p:cNvPr id="16" name="Imagen 15" descr="LOGO SAFE STAY P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9310" y="89512"/>
            <a:ext cx="1493373" cy="550365"/>
          </a:xfrm>
          <a:prstGeom prst="rect">
            <a:avLst/>
          </a:prstGeom>
        </p:spPr>
      </p:pic>
    </p:spTree>
    <p:extLst>
      <p:ext uri="{BB962C8B-B14F-4D97-AF65-F5344CB8AC3E}">
        <p14:creationId xmlns:p14="http://schemas.microsoft.com/office/powerpoint/2010/main" val="2468245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6" name="Imagen 5" descr="ca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652" y="2752935"/>
            <a:ext cx="2216531" cy="1281155"/>
          </a:xfrm>
          <a:prstGeom prst="rect">
            <a:avLst/>
          </a:prstGeom>
        </p:spPr>
      </p:pic>
      <p:pic>
        <p:nvPicPr>
          <p:cNvPr id="5" name="Imagen 4" descr="dini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911" y="1330123"/>
            <a:ext cx="2120922" cy="1225893"/>
          </a:xfrm>
          <a:prstGeom prst="rect">
            <a:avLst/>
          </a:prstGeom>
        </p:spPr>
      </p:pic>
      <p:sp>
        <p:nvSpPr>
          <p:cNvPr id="4" name="Rectángulo 3"/>
          <p:cNvSpPr/>
          <p:nvPr/>
        </p:nvSpPr>
        <p:spPr>
          <a:xfrm>
            <a:off x="0" y="0"/>
            <a:ext cx="9144000" cy="6937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 name="CuadroTexto 1"/>
          <p:cNvSpPr txBox="1"/>
          <p:nvPr/>
        </p:nvSpPr>
        <p:spPr>
          <a:xfrm>
            <a:off x="240577" y="167836"/>
            <a:ext cx="3916457" cy="400110"/>
          </a:xfrm>
          <a:prstGeom prst="rect">
            <a:avLst/>
          </a:prstGeom>
          <a:noFill/>
        </p:spPr>
        <p:txBody>
          <a:bodyPr wrap="none" rtlCol="0">
            <a:spAutoFit/>
          </a:bodyPr>
          <a:lstStyle/>
          <a:p>
            <a:r>
              <a:rPr lang="en-US" sz="2000" b="1" dirty="0">
                <a:solidFill>
                  <a:srgbClr val="19B9D1"/>
                </a:solidFill>
                <a:latin typeface="Avancement black"/>
                <a:cs typeface="Avancement black"/>
              </a:rPr>
              <a:t>WHAT TO EXPECT EVERYDAY</a:t>
            </a:r>
            <a:endParaRPr lang="es-MX" sz="2000" dirty="0">
              <a:solidFill>
                <a:srgbClr val="19B9D1"/>
              </a:solidFill>
              <a:latin typeface="Avancement black"/>
              <a:cs typeface="Avancement black"/>
            </a:endParaRPr>
          </a:p>
        </p:txBody>
      </p:sp>
      <p:sp>
        <p:nvSpPr>
          <p:cNvPr id="8" name="Rectángulo 7"/>
          <p:cNvSpPr/>
          <p:nvPr/>
        </p:nvSpPr>
        <p:spPr>
          <a:xfrm>
            <a:off x="2412288" y="1476638"/>
            <a:ext cx="5510420" cy="307777"/>
          </a:xfrm>
          <a:prstGeom prst="rect">
            <a:avLst/>
          </a:prstGeom>
        </p:spPr>
        <p:txBody>
          <a:bodyPr wrap="square">
            <a:spAutoFit/>
          </a:bodyPr>
          <a:lstStyle/>
          <a:p>
            <a:r>
              <a:rPr lang="en-US" sz="1400" b="1" dirty="0">
                <a:solidFill>
                  <a:srgbClr val="000090"/>
                </a:solidFill>
                <a:latin typeface="Gotham ExtraLight"/>
                <a:cs typeface="Gotham ExtraLight"/>
              </a:rPr>
              <a:t>REDESIGNED SEATING AT DINING &amp; ENTERTAIN VENUES</a:t>
            </a:r>
            <a:endParaRPr lang="es-MX" sz="1400" dirty="0">
              <a:solidFill>
                <a:srgbClr val="000090"/>
              </a:solidFill>
              <a:latin typeface="Gotham ExtraLight"/>
              <a:cs typeface="Gotham ExtraLight"/>
            </a:endParaRPr>
          </a:p>
        </p:txBody>
      </p:sp>
      <p:sp>
        <p:nvSpPr>
          <p:cNvPr id="9" name="CuadroTexto 8"/>
          <p:cNvSpPr txBox="1"/>
          <p:nvPr/>
        </p:nvSpPr>
        <p:spPr>
          <a:xfrm>
            <a:off x="2411833" y="1769426"/>
            <a:ext cx="5796210" cy="523220"/>
          </a:xfrm>
          <a:prstGeom prst="rect">
            <a:avLst/>
          </a:prstGeom>
          <a:noFill/>
        </p:spPr>
        <p:txBody>
          <a:bodyPr wrap="square" rtlCol="0">
            <a:spAutoFit/>
          </a:bodyPr>
          <a:lstStyle/>
          <a:p>
            <a:r>
              <a:rPr lang="en-US" sz="1400" dirty="0">
                <a:solidFill>
                  <a:srgbClr val="7F7F7F"/>
                </a:solidFill>
                <a:latin typeface="Adobe Caslon Pro"/>
                <a:cs typeface="Adobe Caslon Pro"/>
              </a:rPr>
              <a:t>All of our dining venues, common areas, pool decks and any gathering areas have been re-imagined.</a:t>
            </a:r>
            <a:endParaRPr lang="es-MX" sz="1400" dirty="0">
              <a:solidFill>
                <a:srgbClr val="7F7F7F"/>
              </a:solidFill>
              <a:latin typeface="Adobe Caslon Pro"/>
              <a:cs typeface="Adobe Caslon Pro"/>
            </a:endParaRPr>
          </a:p>
        </p:txBody>
      </p:sp>
      <p:sp>
        <p:nvSpPr>
          <p:cNvPr id="10" name="Rectángulo 9"/>
          <p:cNvSpPr/>
          <p:nvPr/>
        </p:nvSpPr>
        <p:spPr>
          <a:xfrm>
            <a:off x="2462183" y="2945165"/>
            <a:ext cx="5029723" cy="307777"/>
          </a:xfrm>
          <a:prstGeom prst="rect">
            <a:avLst/>
          </a:prstGeom>
        </p:spPr>
        <p:txBody>
          <a:bodyPr wrap="square">
            <a:spAutoFit/>
          </a:bodyPr>
          <a:lstStyle/>
          <a:p>
            <a:r>
              <a:rPr lang="en-US" sz="1400" b="1" dirty="0">
                <a:solidFill>
                  <a:srgbClr val="000090"/>
                </a:solidFill>
                <a:latin typeface="Gotham ExtraLight"/>
                <a:cs typeface="Gotham ExtraLight"/>
              </a:rPr>
              <a:t>LOCAL SERVICES YOU CAN TRUST</a:t>
            </a:r>
            <a:endParaRPr lang="es-MX" sz="1400" dirty="0">
              <a:solidFill>
                <a:srgbClr val="000090"/>
              </a:solidFill>
              <a:latin typeface="Gotham ExtraLight"/>
              <a:cs typeface="Gotham ExtraLight"/>
            </a:endParaRPr>
          </a:p>
        </p:txBody>
      </p:sp>
      <p:sp>
        <p:nvSpPr>
          <p:cNvPr id="12" name="Rectángulo 11"/>
          <p:cNvSpPr/>
          <p:nvPr/>
        </p:nvSpPr>
        <p:spPr>
          <a:xfrm>
            <a:off x="2462183" y="3278401"/>
            <a:ext cx="5930489" cy="523220"/>
          </a:xfrm>
          <a:prstGeom prst="rect">
            <a:avLst/>
          </a:prstGeom>
        </p:spPr>
        <p:txBody>
          <a:bodyPr wrap="square">
            <a:spAutoFit/>
          </a:bodyPr>
          <a:lstStyle/>
          <a:p>
            <a:r>
              <a:rPr lang="en-US" sz="1400" dirty="0">
                <a:solidFill>
                  <a:srgbClr val="7F7F7F"/>
                </a:solidFill>
                <a:latin typeface="Adobe Caslon Pro"/>
                <a:cs typeface="Adobe Caslon Pro"/>
              </a:rPr>
              <a:t>All local partners (excursions, private transportation) are required to implement specific measures of cleanliness and antiviral prevention.</a:t>
            </a:r>
            <a:endParaRPr lang="es-MX" sz="1400" dirty="0">
              <a:solidFill>
                <a:srgbClr val="7F7F7F"/>
              </a:solidFill>
              <a:latin typeface="Adobe Caslon Pro"/>
              <a:cs typeface="Adobe Caslon Pro"/>
            </a:endParaRPr>
          </a:p>
        </p:txBody>
      </p:sp>
      <p:pic>
        <p:nvPicPr>
          <p:cNvPr id="16" name="Imagen 15" descr="LOGO SAFE STAY P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9310" y="89512"/>
            <a:ext cx="1493373" cy="550365"/>
          </a:xfrm>
          <a:prstGeom prst="rect">
            <a:avLst/>
          </a:prstGeom>
        </p:spPr>
      </p:pic>
    </p:spTree>
    <p:extLst>
      <p:ext uri="{BB962C8B-B14F-4D97-AF65-F5344CB8AC3E}">
        <p14:creationId xmlns:p14="http://schemas.microsoft.com/office/powerpoint/2010/main" val="1347622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p:cNvSpPr/>
          <p:nvPr/>
        </p:nvSpPr>
        <p:spPr>
          <a:xfrm>
            <a:off x="0" y="0"/>
            <a:ext cx="6730543" cy="66510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s-ES"/>
          </a:p>
        </p:txBody>
      </p:sp>
      <p:sp>
        <p:nvSpPr>
          <p:cNvPr id="4" name="CuadroTexto 3"/>
          <p:cNvSpPr txBox="1"/>
          <p:nvPr/>
        </p:nvSpPr>
        <p:spPr>
          <a:xfrm>
            <a:off x="240577" y="167836"/>
            <a:ext cx="1538577" cy="400110"/>
          </a:xfrm>
          <a:prstGeom prst="rect">
            <a:avLst/>
          </a:prstGeom>
          <a:noFill/>
        </p:spPr>
        <p:txBody>
          <a:bodyPr wrap="none" rtlCol="0">
            <a:spAutoFit/>
          </a:bodyPr>
          <a:lstStyle/>
          <a:p>
            <a:r>
              <a:rPr lang="en-US" sz="2000" b="1" dirty="0">
                <a:solidFill>
                  <a:srgbClr val="19B9D1"/>
                </a:solidFill>
                <a:latin typeface="Avancement black"/>
                <a:cs typeface="Avancement black"/>
              </a:rPr>
              <a:t>SPECIFICS</a:t>
            </a:r>
            <a:endParaRPr lang="es-MX" sz="2000" dirty="0">
              <a:solidFill>
                <a:srgbClr val="19B9D1"/>
              </a:solidFill>
              <a:latin typeface="Avancement black"/>
              <a:cs typeface="Avancement black"/>
            </a:endParaRPr>
          </a:p>
        </p:txBody>
      </p:sp>
      <p:pic>
        <p:nvPicPr>
          <p:cNvPr id="5" name="Imagen 4" descr="arrival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26699"/>
            <a:ext cx="4254372" cy="2665534"/>
          </a:xfrm>
          <a:prstGeom prst="rect">
            <a:avLst/>
          </a:prstGeom>
        </p:spPr>
      </p:pic>
      <p:sp>
        <p:nvSpPr>
          <p:cNvPr id="7" name="Rectángulo 6"/>
          <p:cNvSpPr/>
          <p:nvPr/>
        </p:nvSpPr>
        <p:spPr>
          <a:xfrm>
            <a:off x="4363940" y="1383314"/>
            <a:ext cx="3766625" cy="276999"/>
          </a:xfrm>
          <a:prstGeom prst="rect">
            <a:avLst/>
          </a:prstGeom>
        </p:spPr>
        <p:txBody>
          <a:bodyPr wrap="square">
            <a:spAutoFit/>
          </a:bodyPr>
          <a:lstStyle/>
          <a:p>
            <a:r>
              <a:rPr lang="en-US" sz="1200" b="1" dirty="0">
                <a:solidFill>
                  <a:srgbClr val="000090"/>
                </a:solidFill>
                <a:latin typeface="Gotham ExtraLight"/>
                <a:cs typeface="Gotham ExtraLight"/>
              </a:rPr>
              <a:t>SAFE ARRIVALS &amp; SAFE DEPARTURES</a:t>
            </a:r>
            <a:endParaRPr lang="es-MX" sz="1200" dirty="0">
              <a:solidFill>
                <a:srgbClr val="000090"/>
              </a:solidFill>
              <a:latin typeface="Gotham ExtraLight"/>
              <a:cs typeface="Gotham ExtraLight"/>
            </a:endParaRPr>
          </a:p>
        </p:txBody>
      </p:sp>
      <p:sp>
        <p:nvSpPr>
          <p:cNvPr id="8" name="CuadroTexto 7"/>
          <p:cNvSpPr txBox="1"/>
          <p:nvPr/>
        </p:nvSpPr>
        <p:spPr>
          <a:xfrm>
            <a:off x="4375133" y="1650385"/>
            <a:ext cx="4459055" cy="2714589"/>
          </a:xfrm>
          <a:prstGeom prst="rect">
            <a:avLst/>
          </a:prstGeom>
          <a:noFill/>
        </p:spPr>
        <p:txBody>
          <a:bodyPr wrap="square" rtlCol="0">
            <a:spAutoFit/>
          </a:bodyPr>
          <a:lstStyle/>
          <a:p>
            <a:pPr marL="171450" lvl="0" indent="-171450">
              <a:lnSpc>
                <a:spcPct val="110000"/>
              </a:lnSpc>
              <a:buFont typeface="Arial"/>
              <a:buChar char="•"/>
            </a:pPr>
            <a:r>
              <a:rPr lang="en-US" sz="1200" b="1" dirty="0">
                <a:solidFill>
                  <a:srgbClr val="7F7F7F"/>
                </a:solidFill>
                <a:latin typeface="Adobe Caslon Pro"/>
                <a:cs typeface="Adobe Caslon Pro"/>
              </a:rPr>
              <a:t>Reduced Contact Arrival </a:t>
            </a:r>
            <a:r>
              <a:rPr lang="en-US" sz="1200" dirty="0">
                <a:solidFill>
                  <a:srgbClr val="7F7F7F"/>
                </a:solidFill>
                <a:latin typeface="Adobe Caslon Pro"/>
                <a:cs typeface="Adobe Caslon Pro"/>
              </a:rPr>
              <a:t>- Protective glass shields protect guest and associate interactions </a:t>
            </a:r>
            <a:endParaRPr lang="es-MX" sz="1200" dirty="0">
              <a:solidFill>
                <a:srgbClr val="7F7F7F"/>
              </a:solidFill>
              <a:latin typeface="Adobe Caslon Pro"/>
              <a:cs typeface="Adobe Caslon Pro"/>
            </a:endParaRPr>
          </a:p>
          <a:p>
            <a:pPr marL="171450" lvl="0" indent="-171450">
              <a:lnSpc>
                <a:spcPct val="110000"/>
              </a:lnSpc>
              <a:buFont typeface="Arial"/>
              <a:buChar char="•"/>
            </a:pPr>
            <a:r>
              <a:rPr lang="en-US" sz="1200" b="1" dirty="0">
                <a:solidFill>
                  <a:srgbClr val="7F7F7F"/>
                </a:solidFill>
                <a:latin typeface="Adobe Caslon Pro"/>
                <a:cs typeface="Adobe Caslon Pro"/>
              </a:rPr>
              <a:t>Personal Protection Equipment (PPE) </a:t>
            </a:r>
            <a:r>
              <a:rPr lang="en-US" sz="1200" dirty="0">
                <a:solidFill>
                  <a:srgbClr val="7F7F7F"/>
                </a:solidFill>
                <a:latin typeface="Adobe Caslon Pro"/>
                <a:cs typeface="Adobe Caslon Pro"/>
              </a:rPr>
              <a:t>– All associates are outfitted with the proper PPE, including face covering and gloves</a:t>
            </a:r>
            <a:endParaRPr lang="es-MX" sz="1200" dirty="0">
              <a:solidFill>
                <a:srgbClr val="7F7F7F"/>
              </a:solidFill>
              <a:latin typeface="Adobe Caslon Pro"/>
              <a:cs typeface="Adobe Caslon Pro"/>
            </a:endParaRPr>
          </a:p>
          <a:p>
            <a:pPr marL="171450" lvl="0" indent="-171450">
              <a:lnSpc>
                <a:spcPct val="110000"/>
              </a:lnSpc>
              <a:buFont typeface="Arial"/>
              <a:buChar char="•"/>
            </a:pPr>
            <a:r>
              <a:rPr lang="en-US" sz="1200" b="1" dirty="0">
                <a:solidFill>
                  <a:srgbClr val="7F7F7F"/>
                </a:solidFill>
                <a:latin typeface="Adobe Caslon Pro"/>
                <a:cs typeface="Adobe Caslon Pro"/>
              </a:rPr>
              <a:t>High-Touch Sanitization</a:t>
            </a:r>
            <a:r>
              <a:rPr lang="en-US" sz="1200" dirty="0">
                <a:solidFill>
                  <a:srgbClr val="7F7F7F"/>
                </a:solidFill>
                <a:latin typeface="Adobe Caslon Pro"/>
                <a:cs typeface="Adobe Caslon Pro"/>
              </a:rPr>
              <a:t> – All pens, paper, room keys or any other handled materials are disposed or disinfected after each use</a:t>
            </a:r>
            <a:endParaRPr lang="es-MX" sz="1200" dirty="0">
              <a:solidFill>
                <a:srgbClr val="7F7F7F"/>
              </a:solidFill>
              <a:latin typeface="Adobe Caslon Pro"/>
              <a:cs typeface="Adobe Caslon Pro"/>
            </a:endParaRPr>
          </a:p>
          <a:p>
            <a:pPr marL="171450" lvl="0" indent="-171450">
              <a:lnSpc>
                <a:spcPct val="110000"/>
              </a:lnSpc>
              <a:buFont typeface="Arial"/>
              <a:buChar char="•"/>
            </a:pPr>
            <a:r>
              <a:rPr lang="en-US" sz="1200" b="1" dirty="0">
                <a:solidFill>
                  <a:srgbClr val="7F7F7F"/>
                </a:solidFill>
                <a:latin typeface="Adobe Caslon Pro"/>
                <a:cs typeface="Adobe Caslon Pro"/>
              </a:rPr>
              <a:t>Luggage </a:t>
            </a:r>
            <a:r>
              <a:rPr lang="en-US" sz="1200" dirty="0">
                <a:solidFill>
                  <a:srgbClr val="7F7F7F"/>
                </a:solidFill>
                <a:latin typeface="Adobe Caslon Pro"/>
                <a:cs typeface="Adobe Caslon Pro"/>
              </a:rPr>
              <a:t>– Guest luggage is sanitized at arrival and just prior to departure</a:t>
            </a:r>
            <a:endParaRPr lang="es-MX" sz="1200" dirty="0">
              <a:solidFill>
                <a:srgbClr val="7F7F7F"/>
              </a:solidFill>
              <a:latin typeface="Adobe Caslon Pro"/>
              <a:cs typeface="Adobe Caslon Pro"/>
            </a:endParaRPr>
          </a:p>
          <a:p>
            <a:pPr marL="171450" lvl="0" indent="-171450">
              <a:lnSpc>
                <a:spcPct val="110000"/>
              </a:lnSpc>
              <a:buFont typeface="Arial"/>
              <a:buChar char="•"/>
            </a:pPr>
            <a:r>
              <a:rPr lang="en-US" sz="1200" b="1" dirty="0">
                <a:solidFill>
                  <a:srgbClr val="7F7F7F"/>
                </a:solidFill>
                <a:latin typeface="Adobe Caslon Pro"/>
                <a:cs typeface="Adobe Caslon Pro"/>
              </a:rPr>
              <a:t>Transportation</a:t>
            </a:r>
            <a:r>
              <a:rPr lang="en-US" sz="1200" dirty="0">
                <a:solidFill>
                  <a:srgbClr val="7F7F7F"/>
                </a:solidFill>
                <a:latin typeface="Adobe Caslon Pro"/>
                <a:cs typeface="Adobe Caslon Pro"/>
              </a:rPr>
              <a:t> - Cars, vans, limousines and golf carts are disinfected frequently during the day and before and after each use</a:t>
            </a:r>
            <a:endParaRPr lang="es-MX" sz="1200" dirty="0">
              <a:solidFill>
                <a:srgbClr val="7F7F7F"/>
              </a:solidFill>
              <a:latin typeface="Adobe Caslon Pro"/>
              <a:cs typeface="Adobe Caslon Pro"/>
            </a:endParaRPr>
          </a:p>
          <a:p>
            <a:pPr marL="171450" lvl="0" indent="-171450">
              <a:lnSpc>
                <a:spcPct val="110000"/>
              </a:lnSpc>
              <a:buFont typeface="Arial"/>
              <a:buChar char="•"/>
            </a:pPr>
            <a:r>
              <a:rPr lang="en-US" sz="1200" b="1" dirty="0">
                <a:solidFill>
                  <a:srgbClr val="7F7F7F"/>
                </a:solidFill>
                <a:latin typeface="Adobe Caslon Pro"/>
                <a:cs typeface="Adobe Caslon Pro"/>
              </a:rPr>
              <a:t>Contactless Farewell</a:t>
            </a:r>
            <a:r>
              <a:rPr lang="en-US" sz="1200" dirty="0">
                <a:solidFill>
                  <a:srgbClr val="7F7F7F"/>
                </a:solidFill>
                <a:latin typeface="Adobe Caslon Pro"/>
                <a:cs typeface="Adobe Caslon Pro"/>
              </a:rPr>
              <a:t> - Express checkout and </a:t>
            </a:r>
            <a:r>
              <a:rPr lang="en-US" sz="1200" dirty="0" err="1">
                <a:solidFill>
                  <a:srgbClr val="7F7F7F"/>
                </a:solidFill>
                <a:latin typeface="Adobe Caslon Pro"/>
                <a:cs typeface="Adobe Caslon Pro"/>
              </a:rPr>
              <a:t>touchless</a:t>
            </a:r>
            <a:r>
              <a:rPr lang="en-US" sz="1200" dirty="0">
                <a:solidFill>
                  <a:srgbClr val="7F7F7F"/>
                </a:solidFill>
                <a:latin typeface="Adobe Caslon Pro"/>
                <a:cs typeface="Adobe Caslon Pro"/>
              </a:rPr>
              <a:t> payment methods are available</a:t>
            </a:r>
            <a:endParaRPr lang="es-MX" sz="1200" dirty="0">
              <a:solidFill>
                <a:srgbClr val="7F7F7F"/>
              </a:solidFill>
              <a:latin typeface="Adobe Caslon Pro"/>
              <a:cs typeface="Adobe Caslon Pro"/>
            </a:endParaRPr>
          </a:p>
          <a:p>
            <a:endParaRPr lang="es-ES" sz="1200" dirty="0">
              <a:solidFill>
                <a:srgbClr val="7F7F7F"/>
              </a:solidFill>
              <a:latin typeface="Adobe Caslon Pro"/>
              <a:cs typeface="Adobe Caslon Pro"/>
            </a:endParaRPr>
          </a:p>
        </p:txBody>
      </p:sp>
      <p:pic>
        <p:nvPicPr>
          <p:cNvPr id="11" name="Imagen 10" descr="LOGO SAFE STAY P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9310" y="89512"/>
            <a:ext cx="1493373" cy="550365"/>
          </a:xfrm>
          <a:prstGeom prst="rect">
            <a:avLst/>
          </a:prstGeom>
        </p:spPr>
      </p:pic>
      <p:sp>
        <p:nvSpPr>
          <p:cNvPr id="13" name="Rectángulo 12"/>
          <p:cNvSpPr/>
          <p:nvPr/>
        </p:nvSpPr>
        <p:spPr>
          <a:xfrm>
            <a:off x="0" y="4265152"/>
            <a:ext cx="9144000" cy="87834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51354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0" y="0"/>
            <a:ext cx="6730543" cy="66510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s-ES"/>
          </a:p>
        </p:txBody>
      </p:sp>
      <p:sp>
        <p:nvSpPr>
          <p:cNvPr id="4" name="CuadroTexto 3"/>
          <p:cNvSpPr txBox="1"/>
          <p:nvPr/>
        </p:nvSpPr>
        <p:spPr>
          <a:xfrm>
            <a:off x="240577" y="167836"/>
            <a:ext cx="1538577" cy="400110"/>
          </a:xfrm>
          <a:prstGeom prst="rect">
            <a:avLst/>
          </a:prstGeom>
          <a:noFill/>
        </p:spPr>
        <p:txBody>
          <a:bodyPr wrap="none" rtlCol="0">
            <a:spAutoFit/>
          </a:bodyPr>
          <a:lstStyle/>
          <a:p>
            <a:r>
              <a:rPr lang="en-US" sz="2000" b="1" dirty="0">
                <a:solidFill>
                  <a:srgbClr val="19B9D1"/>
                </a:solidFill>
                <a:latin typeface="Avancement black"/>
                <a:cs typeface="Avancement black"/>
              </a:rPr>
              <a:t>SPECIFICS</a:t>
            </a:r>
            <a:endParaRPr lang="es-MX" sz="2000" dirty="0">
              <a:solidFill>
                <a:srgbClr val="19B9D1"/>
              </a:solidFill>
              <a:latin typeface="Avancement black"/>
              <a:cs typeface="Avancement black"/>
            </a:endParaRPr>
          </a:p>
        </p:txBody>
      </p:sp>
      <p:pic>
        <p:nvPicPr>
          <p:cNvPr id="5" name="Imagen 4" descr="arrival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43484"/>
            <a:ext cx="4254372" cy="2665534"/>
          </a:xfrm>
          <a:prstGeom prst="rect">
            <a:avLst/>
          </a:prstGeom>
        </p:spPr>
      </p:pic>
      <p:sp>
        <p:nvSpPr>
          <p:cNvPr id="8" name="CuadroTexto 7"/>
          <p:cNvSpPr txBox="1"/>
          <p:nvPr/>
        </p:nvSpPr>
        <p:spPr>
          <a:xfrm>
            <a:off x="4582141" y="2442912"/>
            <a:ext cx="4280021" cy="1400383"/>
          </a:xfrm>
          <a:prstGeom prst="rect">
            <a:avLst/>
          </a:prstGeom>
          <a:noFill/>
        </p:spPr>
        <p:txBody>
          <a:bodyPr wrap="square" rtlCol="0">
            <a:spAutoFit/>
          </a:bodyPr>
          <a:lstStyle/>
          <a:p>
            <a:pPr>
              <a:lnSpc>
                <a:spcPct val="120000"/>
              </a:lnSpc>
            </a:pPr>
            <a:r>
              <a:rPr lang="en-US" sz="1200" dirty="0">
                <a:solidFill>
                  <a:srgbClr val="7F7F7F"/>
                </a:solidFill>
                <a:latin typeface="Adobe Caslon Pro"/>
                <a:cs typeface="Adobe Caslon Pro"/>
              </a:rPr>
              <a:t>Rest easy in rooms and suites cleaned and sterilized with the most effective anti-viral techniques available. Through our ongoing partnerships with Hyatt and Hilton, along with leading minds in the field of hospitality cleaning and services, we’ve designed robust series of protocols for each guest accommodation type. </a:t>
            </a:r>
            <a:endParaRPr lang="es-MX" sz="1200" dirty="0">
              <a:solidFill>
                <a:srgbClr val="7F7F7F"/>
              </a:solidFill>
              <a:latin typeface="Adobe Caslon Pro"/>
              <a:cs typeface="Adobe Caslon Pro"/>
            </a:endParaRPr>
          </a:p>
          <a:p>
            <a:pPr>
              <a:lnSpc>
                <a:spcPct val="110000"/>
              </a:lnSpc>
            </a:pPr>
            <a:endParaRPr lang="es-ES" sz="1200" dirty="0">
              <a:solidFill>
                <a:srgbClr val="7F7F7F"/>
              </a:solidFill>
              <a:latin typeface="Adobe Caslon Pro"/>
              <a:cs typeface="Adobe Caslon Pro"/>
            </a:endParaRPr>
          </a:p>
        </p:txBody>
      </p:sp>
      <p:sp>
        <p:nvSpPr>
          <p:cNvPr id="13" name="Rectángulo 12"/>
          <p:cNvSpPr/>
          <p:nvPr/>
        </p:nvSpPr>
        <p:spPr>
          <a:xfrm>
            <a:off x="0" y="4265152"/>
            <a:ext cx="9144000" cy="87834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2" name="Imagen 1" descr="LOGO SAFE SLEE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6092" y="1672771"/>
            <a:ext cx="2252119" cy="559457"/>
          </a:xfrm>
          <a:prstGeom prst="rect">
            <a:avLst/>
          </a:prstGeom>
        </p:spPr>
      </p:pic>
      <p:pic>
        <p:nvPicPr>
          <p:cNvPr id="3" name="Imagen 2" descr="room.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28676"/>
            <a:ext cx="4306037" cy="2680341"/>
          </a:xfrm>
          <a:prstGeom prst="rect">
            <a:avLst/>
          </a:prstGeom>
        </p:spPr>
      </p:pic>
      <p:pic>
        <p:nvPicPr>
          <p:cNvPr id="12" name="Imagen 11" descr="LOGO SAFE STAY P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9310" y="89512"/>
            <a:ext cx="1493373" cy="550365"/>
          </a:xfrm>
          <a:prstGeom prst="rect">
            <a:avLst/>
          </a:prstGeom>
        </p:spPr>
      </p:pic>
    </p:spTree>
    <p:extLst>
      <p:ext uri="{BB962C8B-B14F-4D97-AF65-F5344CB8AC3E}">
        <p14:creationId xmlns:p14="http://schemas.microsoft.com/office/powerpoint/2010/main" val="3886482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0" y="0"/>
            <a:ext cx="6730543" cy="66510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s-ES"/>
          </a:p>
        </p:txBody>
      </p:sp>
      <p:sp>
        <p:nvSpPr>
          <p:cNvPr id="4" name="CuadroTexto 3"/>
          <p:cNvSpPr txBox="1"/>
          <p:nvPr/>
        </p:nvSpPr>
        <p:spPr>
          <a:xfrm>
            <a:off x="240577" y="167836"/>
            <a:ext cx="1538577" cy="451406"/>
          </a:xfrm>
          <a:prstGeom prst="rect">
            <a:avLst/>
          </a:prstGeom>
          <a:noFill/>
        </p:spPr>
        <p:txBody>
          <a:bodyPr wrap="none" rtlCol="0">
            <a:spAutoFit/>
          </a:bodyPr>
          <a:lstStyle/>
          <a:p>
            <a:pPr>
              <a:lnSpc>
                <a:spcPct val="120000"/>
              </a:lnSpc>
            </a:pPr>
            <a:r>
              <a:rPr lang="en-US" sz="2000" b="1" dirty="0">
                <a:solidFill>
                  <a:srgbClr val="19B9D1"/>
                </a:solidFill>
                <a:latin typeface="Avancement black"/>
                <a:cs typeface="Avancement black"/>
              </a:rPr>
              <a:t>SPECIFICS</a:t>
            </a:r>
            <a:endParaRPr lang="es-MX" sz="2000" dirty="0">
              <a:solidFill>
                <a:srgbClr val="19B9D1"/>
              </a:solidFill>
              <a:latin typeface="Avancement black"/>
              <a:cs typeface="Avancement black"/>
            </a:endParaRPr>
          </a:p>
        </p:txBody>
      </p:sp>
      <p:pic>
        <p:nvPicPr>
          <p:cNvPr id="2" name="Imagen 1" descr="LOGO SAFE SLEE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7030" y="190216"/>
            <a:ext cx="1464545" cy="363813"/>
          </a:xfrm>
          <a:prstGeom prst="rect">
            <a:avLst/>
          </a:prstGeom>
        </p:spPr>
      </p:pic>
      <p:sp>
        <p:nvSpPr>
          <p:cNvPr id="6" name="CuadroTexto 5"/>
          <p:cNvSpPr txBox="1"/>
          <p:nvPr/>
        </p:nvSpPr>
        <p:spPr>
          <a:xfrm>
            <a:off x="967900" y="1437795"/>
            <a:ext cx="7234076" cy="2948499"/>
          </a:xfrm>
          <a:prstGeom prst="rect">
            <a:avLst/>
          </a:prstGeom>
          <a:noFill/>
        </p:spPr>
        <p:txBody>
          <a:bodyPr wrap="square" rtlCol="0">
            <a:spAutoFit/>
          </a:bodyPr>
          <a:lstStyle/>
          <a:p>
            <a:pPr marL="171450" lvl="0" indent="-171450">
              <a:lnSpc>
                <a:spcPct val="130000"/>
              </a:lnSpc>
              <a:buFont typeface="Arial"/>
              <a:buChar char="•"/>
            </a:pPr>
            <a:r>
              <a:rPr lang="en-US" sz="1200" b="1" dirty="0">
                <a:solidFill>
                  <a:srgbClr val="7F7F7F"/>
                </a:solidFill>
                <a:latin typeface="Adobe Caslon Pro"/>
                <a:cs typeface="Adobe Caslon Pro"/>
              </a:rPr>
              <a:t>Deep Cleanings -</a:t>
            </a:r>
            <a:r>
              <a:rPr lang="en-US" sz="1200" dirty="0">
                <a:solidFill>
                  <a:srgbClr val="7F7F7F"/>
                </a:solidFill>
                <a:latin typeface="Adobe Caslon Pro"/>
                <a:cs typeface="Adobe Caslon Pro"/>
              </a:rPr>
              <a:t> Furniture, minibars and décor in each room are cleaned and sanitized daily prior to guest arrival.  Scheduled cleanings during the length of a guest’s stay can only be requested by the guest in residence.</a:t>
            </a:r>
            <a:endParaRPr lang="es-MX" sz="1200" dirty="0">
              <a:solidFill>
                <a:srgbClr val="7F7F7F"/>
              </a:solidFill>
              <a:latin typeface="Adobe Caslon Pro"/>
              <a:cs typeface="Adobe Caslon Pro"/>
            </a:endParaRPr>
          </a:p>
          <a:p>
            <a:pPr marL="171450" lvl="0" indent="-171450">
              <a:lnSpc>
                <a:spcPct val="130000"/>
              </a:lnSpc>
              <a:buFont typeface="Arial"/>
              <a:buChar char="•"/>
            </a:pPr>
            <a:r>
              <a:rPr lang="en-US" sz="1200" b="1" dirty="0">
                <a:solidFill>
                  <a:srgbClr val="7F7F7F"/>
                </a:solidFill>
                <a:latin typeface="Adobe Caslon Pro"/>
                <a:cs typeface="Adobe Caslon Pro"/>
              </a:rPr>
              <a:t>PPE</a:t>
            </a:r>
            <a:r>
              <a:rPr lang="en-US" sz="1200" dirty="0">
                <a:solidFill>
                  <a:srgbClr val="7F7F7F"/>
                </a:solidFill>
                <a:latin typeface="Adobe Caslon Pro"/>
                <a:cs typeface="Adobe Caslon Pro"/>
              </a:rPr>
              <a:t> – On the occasion that any Playa associate enters the guest’s room or suite, appropriate PPE will be worn</a:t>
            </a:r>
            <a:endParaRPr lang="es-MX" sz="1200" dirty="0">
              <a:solidFill>
                <a:srgbClr val="7F7F7F"/>
              </a:solidFill>
              <a:latin typeface="Adobe Caslon Pro"/>
              <a:cs typeface="Adobe Caslon Pro"/>
            </a:endParaRPr>
          </a:p>
          <a:p>
            <a:pPr marL="171450" lvl="0" indent="-171450">
              <a:lnSpc>
                <a:spcPct val="130000"/>
              </a:lnSpc>
              <a:buFont typeface="Arial"/>
              <a:buChar char="•"/>
            </a:pPr>
            <a:r>
              <a:rPr lang="en-US" sz="1200" b="1" dirty="0">
                <a:solidFill>
                  <a:srgbClr val="7F7F7F"/>
                </a:solidFill>
                <a:latin typeface="Adobe Caslon Pro"/>
                <a:cs typeface="Adobe Caslon Pro"/>
              </a:rPr>
              <a:t>Safe Seal</a:t>
            </a:r>
            <a:r>
              <a:rPr lang="en-US" sz="1200" dirty="0">
                <a:solidFill>
                  <a:srgbClr val="7F7F7F"/>
                </a:solidFill>
                <a:latin typeface="Adobe Caslon Pro"/>
                <a:cs typeface="Adobe Caslon Pro"/>
              </a:rPr>
              <a:t> - A safe seal indicates when the room was serviced</a:t>
            </a:r>
            <a:endParaRPr lang="es-MX" sz="1200" dirty="0">
              <a:solidFill>
                <a:srgbClr val="7F7F7F"/>
              </a:solidFill>
              <a:latin typeface="Adobe Caslon Pro"/>
              <a:cs typeface="Adobe Caslon Pro"/>
            </a:endParaRPr>
          </a:p>
          <a:p>
            <a:pPr marL="171450" lvl="0" indent="-171450">
              <a:lnSpc>
                <a:spcPct val="130000"/>
              </a:lnSpc>
              <a:buFont typeface="Arial"/>
              <a:buChar char="•"/>
            </a:pPr>
            <a:r>
              <a:rPr lang="en-US" sz="1200" b="1" dirty="0">
                <a:solidFill>
                  <a:srgbClr val="7F7F7F"/>
                </a:solidFill>
                <a:latin typeface="Adobe Caslon Pro"/>
                <a:cs typeface="Adobe Caslon Pro"/>
              </a:rPr>
              <a:t>Contactless Cleaning</a:t>
            </a:r>
            <a:r>
              <a:rPr lang="en-US" sz="1200" dirty="0">
                <a:solidFill>
                  <a:srgbClr val="7F7F7F"/>
                </a:solidFill>
                <a:latin typeface="Adobe Caslon Pro"/>
                <a:cs typeface="Adobe Caslon Pro"/>
              </a:rPr>
              <a:t> - Unless requested, strict protocols are in place regarding “no touch” or organization of guests’ belongings</a:t>
            </a:r>
            <a:endParaRPr lang="es-MX" sz="1200" dirty="0">
              <a:solidFill>
                <a:srgbClr val="7F7F7F"/>
              </a:solidFill>
              <a:latin typeface="Adobe Caslon Pro"/>
              <a:cs typeface="Adobe Caslon Pro"/>
            </a:endParaRPr>
          </a:p>
          <a:p>
            <a:pPr marL="171450" lvl="0" indent="-171450">
              <a:lnSpc>
                <a:spcPct val="130000"/>
              </a:lnSpc>
              <a:buFont typeface="Arial"/>
              <a:buChar char="•"/>
            </a:pPr>
            <a:r>
              <a:rPr lang="en-US" sz="1200" b="1" dirty="0">
                <a:solidFill>
                  <a:srgbClr val="7F7F7F"/>
                </a:solidFill>
                <a:latin typeface="Adobe Caslon Pro"/>
                <a:cs typeface="Adobe Caslon Pro"/>
              </a:rPr>
              <a:t>Amenities</a:t>
            </a:r>
            <a:r>
              <a:rPr lang="en-US" sz="1200" dirty="0">
                <a:solidFill>
                  <a:srgbClr val="7F7F7F"/>
                </a:solidFill>
                <a:latin typeface="Adobe Caslon Pro"/>
                <a:cs typeface="Adobe Caslon Pro"/>
              </a:rPr>
              <a:t> – Antibacterial gel (hand sanitizer) and disinfectant wipes are included with sealed bathroom amenities. All toiletries are brand-new with each guest and glassware has been replaced with single-use disposable items</a:t>
            </a:r>
            <a:endParaRPr lang="es-MX" sz="1200" dirty="0">
              <a:solidFill>
                <a:srgbClr val="7F7F7F"/>
              </a:solidFill>
              <a:latin typeface="Adobe Caslon Pro"/>
              <a:cs typeface="Adobe Caslon Pro"/>
            </a:endParaRPr>
          </a:p>
          <a:p>
            <a:pPr marL="171450" lvl="0" indent="-171450">
              <a:lnSpc>
                <a:spcPct val="130000"/>
              </a:lnSpc>
              <a:buFont typeface="Arial"/>
              <a:buChar char="•"/>
            </a:pPr>
            <a:r>
              <a:rPr lang="en-US" sz="1200" b="1" dirty="0">
                <a:solidFill>
                  <a:srgbClr val="7F7F7F"/>
                </a:solidFill>
                <a:latin typeface="Adobe Caslon Pro"/>
                <a:cs typeface="Adobe Caslon Pro"/>
              </a:rPr>
              <a:t>Electronics</a:t>
            </a:r>
            <a:r>
              <a:rPr lang="en-US" sz="1200" dirty="0">
                <a:solidFill>
                  <a:srgbClr val="7F7F7F"/>
                </a:solidFill>
                <a:latin typeface="Adobe Caslon Pro"/>
                <a:cs typeface="Adobe Caslon Pro"/>
              </a:rPr>
              <a:t> – All electronic items including televisions, in-room tablets and remote controls are safely sanitized. Remote controls will be disinfected and placed in a sealed bag</a:t>
            </a:r>
            <a:endParaRPr lang="es-MX" sz="1200" dirty="0">
              <a:solidFill>
                <a:srgbClr val="7F7F7F"/>
              </a:solidFill>
              <a:latin typeface="Adobe Caslon Pro"/>
              <a:cs typeface="Adobe Caslon Pro"/>
            </a:endParaRPr>
          </a:p>
          <a:p>
            <a:pPr>
              <a:lnSpc>
                <a:spcPct val="120000"/>
              </a:lnSpc>
            </a:pPr>
            <a:endParaRPr lang="es-ES" sz="1200" dirty="0">
              <a:solidFill>
                <a:srgbClr val="7F7F7F"/>
              </a:solidFill>
              <a:latin typeface="Adobe Caslon Pro"/>
              <a:cs typeface="Adobe Caslon Pro"/>
            </a:endParaRPr>
          </a:p>
        </p:txBody>
      </p:sp>
    </p:spTree>
    <p:extLst>
      <p:ext uri="{BB962C8B-B14F-4D97-AF65-F5344CB8AC3E}">
        <p14:creationId xmlns:p14="http://schemas.microsoft.com/office/powerpoint/2010/main" val="254837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p:cNvSpPr/>
          <p:nvPr/>
        </p:nvSpPr>
        <p:spPr>
          <a:xfrm>
            <a:off x="0" y="0"/>
            <a:ext cx="6730543" cy="66510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s-ES"/>
          </a:p>
        </p:txBody>
      </p:sp>
      <p:pic>
        <p:nvPicPr>
          <p:cNvPr id="9" name="Imagen 8" descr="din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36882"/>
            <a:ext cx="4342406" cy="2700109"/>
          </a:xfrm>
          <a:prstGeom prst="rect">
            <a:avLst/>
          </a:prstGeom>
        </p:spPr>
      </p:pic>
      <p:sp>
        <p:nvSpPr>
          <p:cNvPr id="4" name="CuadroTexto 3"/>
          <p:cNvSpPr txBox="1"/>
          <p:nvPr/>
        </p:nvSpPr>
        <p:spPr>
          <a:xfrm>
            <a:off x="240577" y="167836"/>
            <a:ext cx="1538577" cy="400110"/>
          </a:xfrm>
          <a:prstGeom prst="rect">
            <a:avLst/>
          </a:prstGeom>
          <a:noFill/>
        </p:spPr>
        <p:txBody>
          <a:bodyPr wrap="none" rtlCol="0">
            <a:spAutoFit/>
          </a:bodyPr>
          <a:lstStyle/>
          <a:p>
            <a:r>
              <a:rPr lang="en-US" sz="2000" b="1" dirty="0">
                <a:solidFill>
                  <a:srgbClr val="19B9D1"/>
                </a:solidFill>
                <a:latin typeface="Avancement black"/>
                <a:cs typeface="Avancement black"/>
              </a:rPr>
              <a:t>SPECIFICS</a:t>
            </a:r>
            <a:endParaRPr lang="es-MX" sz="2000" dirty="0">
              <a:solidFill>
                <a:srgbClr val="19B9D1"/>
              </a:solidFill>
              <a:latin typeface="Avancement black"/>
              <a:cs typeface="Avancement black"/>
            </a:endParaRPr>
          </a:p>
        </p:txBody>
      </p:sp>
      <p:sp>
        <p:nvSpPr>
          <p:cNvPr id="8" name="CuadroTexto 7"/>
          <p:cNvSpPr txBox="1"/>
          <p:nvPr/>
        </p:nvSpPr>
        <p:spPr>
          <a:xfrm>
            <a:off x="4582141" y="2588371"/>
            <a:ext cx="4280021" cy="972574"/>
          </a:xfrm>
          <a:prstGeom prst="rect">
            <a:avLst/>
          </a:prstGeom>
          <a:noFill/>
        </p:spPr>
        <p:txBody>
          <a:bodyPr wrap="square" rtlCol="0">
            <a:spAutoFit/>
          </a:bodyPr>
          <a:lstStyle/>
          <a:p>
            <a:pPr>
              <a:lnSpc>
                <a:spcPct val="120000"/>
              </a:lnSpc>
            </a:pPr>
            <a:r>
              <a:rPr lang="en-US" sz="1200" dirty="0">
                <a:solidFill>
                  <a:srgbClr val="7F7F7F"/>
                </a:solidFill>
                <a:latin typeface="Adobe Caslon Pro"/>
                <a:cs typeface="Adobe Caslon Pro"/>
              </a:rPr>
              <a:t>Through partnerships with Hyatt and Hilton, a complete and methodical approach to food &amp; beverage preparation protects our guests while not sacrificing our culinary perfection. All that’s left for you to do is enjoy.</a:t>
            </a:r>
            <a:endParaRPr lang="es-MX" sz="1200" dirty="0">
              <a:solidFill>
                <a:srgbClr val="7F7F7F"/>
              </a:solidFill>
              <a:latin typeface="Adobe Caslon Pro"/>
              <a:cs typeface="Adobe Caslon Pro"/>
            </a:endParaRPr>
          </a:p>
        </p:txBody>
      </p:sp>
      <p:sp>
        <p:nvSpPr>
          <p:cNvPr id="13" name="Rectángulo 12"/>
          <p:cNvSpPr/>
          <p:nvPr/>
        </p:nvSpPr>
        <p:spPr>
          <a:xfrm>
            <a:off x="0" y="4265152"/>
            <a:ext cx="9144000" cy="87834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12" name="Imagen 11" descr="LOGO SAFE STAY P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9310" y="89512"/>
            <a:ext cx="1493373" cy="550365"/>
          </a:xfrm>
          <a:prstGeom prst="rect">
            <a:avLst/>
          </a:prstGeom>
        </p:spPr>
      </p:pic>
      <p:pic>
        <p:nvPicPr>
          <p:cNvPr id="6" name="Imagen 5" descr="LOGO SAFE EAT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2141" y="1842692"/>
            <a:ext cx="1707688" cy="476969"/>
          </a:xfrm>
          <a:prstGeom prst="rect">
            <a:avLst/>
          </a:prstGeom>
        </p:spPr>
      </p:pic>
      <p:pic>
        <p:nvPicPr>
          <p:cNvPr id="7" name="Imagen 6" descr="LOGO SAFE DRINK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1467" y="1840613"/>
            <a:ext cx="2036798" cy="559457"/>
          </a:xfrm>
          <a:prstGeom prst="rect">
            <a:avLst/>
          </a:prstGeom>
        </p:spPr>
      </p:pic>
    </p:spTree>
    <p:extLst>
      <p:ext uri="{BB962C8B-B14F-4D97-AF65-F5344CB8AC3E}">
        <p14:creationId xmlns:p14="http://schemas.microsoft.com/office/powerpoint/2010/main" val="2182037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 y="0"/>
            <a:ext cx="5992030" cy="66510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s-ES"/>
          </a:p>
        </p:txBody>
      </p:sp>
      <p:sp>
        <p:nvSpPr>
          <p:cNvPr id="4" name="CuadroTexto 3"/>
          <p:cNvSpPr txBox="1"/>
          <p:nvPr/>
        </p:nvSpPr>
        <p:spPr>
          <a:xfrm>
            <a:off x="240577" y="167836"/>
            <a:ext cx="1538577" cy="451406"/>
          </a:xfrm>
          <a:prstGeom prst="rect">
            <a:avLst/>
          </a:prstGeom>
          <a:noFill/>
        </p:spPr>
        <p:txBody>
          <a:bodyPr wrap="none" rtlCol="0">
            <a:spAutoFit/>
          </a:bodyPr>
          <a:lstStyle/>
          <a:p>
            <a:pPr>
              <a:lnSpc>
                <a:spcPct val="120000"/>
              </a:lnSpc>
            </a:pPr>
            <a:r>
              <a:rPr lang="en-US" sz="2000" b="1" dirty="0">
                <a:solidFill>
                  <a:srgbClr val="19B9D1"/>
                </a:solidFill>
                <a:latin typeface="Avancement black"/>
                <a:cs typeface="Avancement black"/>
              </a:rPr>
              <a:t>SPECIFICS</a:t>
            </a:r>
            <a:endParaRPr lang="es-MX" sz="2000" dirty="0">
              <a:solidFill>
                <a:srgbClr val="19B9D1"/>
              </a:solidFill>
              <a:latin typeface="Avancement black"/>
              <a:cs typeface="Avancement black"/>
            </a:endParaRPr>
          </a:p>
        </p:txBody>
      </p:sp>
      <p:sp>
        <p:nvSpPr>
          <p:cNvPr id="6" name="CuadroTexto 5"/>
          <p:cNvSpPr txBox="1"/>
          <p:nvPr/>
        </p:nvSpPr>
        <p:spPr>
          <a:xfrm>
            <a:off x="967900" y="1644806"/>
            <a:ext cx="7234076" cy="2302169"/>
          </a:xfrm>
          <a:prstGeom prst="rect">
            <a:avLst/>
          </a:prstGeom>
          <a:noFill/>
        </p:spPr>
        <p:txBody>
          <a:bodyPr wrap="square" rtlCol="0">
            <a:spAutoFit/>
          </a:bodyPr>
          <a:lstStyle/>
          <a:p>
            <a:pPr marL="171450" lvl="0" indent="-171450">
              <a:lnSpc>
                <a:spcPct val="120000"/>
              </a:lnSpc>
              <a:buFont typeface="Arial"/>
              <a:buChar char="•"/>
            </a:pPr>
            <a:r>
              <a:rPr lang="en-US" sz="1200" b="1" dirty="0">
                <a:solidFill>
                  <a:srgbClr val="7F7F7F"/>
                </a:solidFill>
                <a:latin typeface="Adobe Caslon Pro"/>
                <a:cs typeface="Adobe Caslon Pro"/>
              </a:rPr>
              <a:t>Enhanced Sanitization</a:t>
            </a:r>
            <a:r>
              <a:rPr lang="en-US" sz="1200" dirty="0">
                <a:solidFill>
                  <a:srgbClr val="7F7F7F"/>
                </a:solidFill>
                <a:latin typeface="Adobe Caslon Pro"/>
                <a:cs typeface="Adobe Caslon Pro"/>
              </a:rPr>
              <a:t> - Strict sanitization processes are in place at all dining venues and hand sanitizer is available at the entrance</a:t>
            </a:r>
            <a:endParaRPr lang="es-MX" sz="1200" dirty="0">
              <a:solidFill>
                <a:srgbClr val="7F7F7F"/>
              </a:solidFill>
              <a:latin typeface="Adobe Caslon Pro"/>
              <a:cs typeface="Adobe Caslon Pro"/>
            </a:endParaRPr>
          </a:p>
          <a:p>
            <a:pPr marL="171450" lvl="0" indent="-171450">
              <a:lnSpc>
                <a:spcPct val="120000"/>
              </a:lnSpc>
              <a:buFont typeface="Arial"/>
              <a:buChar char="•"/>
            </a:pPr>
            <a:r>
              <a:rPr lang="en-US" sz="1200" b="1" dirty="0">
                <a:solidFill>
                  <a:srgbClr val="7F7F7F"/>
                </a:solidFill>
                <a:latin typeface="Adobe Caslon Pro"/>
                <a:cs typeface="Adobe Caslon Pro"/>
              </a:rPr>
              <a:t>Reservations</a:t>
            </a:r>
            <a:r>
              <a:rPr lang="en-US" sz="1200" dirty="0">
                <a:solidFill>
                  <a:srgbClr val="7F7F7F"/>
                </a:solidFill>
                <a:latin typeface="Adobe Caslon Pro"/>
                <a:cs typeface="Adobe Caslon Pro"/>
              </a:rPr>
              <a:t> - Tables in dining venues are at least six feet apart and call-ahead seating at à la carte venues limits crowds or queues </a:t>
            </a:r>
            <a:endParaRPr lang="es-MX" sz="1200" dirty="0">
              <a:solidFill>
                <a:srgbClr val="7F7F7F"/>
              </a:solidFill>
              <a:latin typeface="Adobe Caslon Pro"/>
              <a:cs typeface="Adobe Caslon Pro"/>
            </a:endParaRPr>
          </a:p>
          <a:p>
            <a:pPr marL="171450" lvl="0" indent="-171450">
              <a:lnSpc>
                <a:spcPct val="120000"/>
              </a:lnSpc>
              <a:buFont typeface="Arial"/>
              <a:buChar char="•"/>
            </a:pPr>
            <a:r>
              <a:rPr lang="en-US" sz="1200" b="1" dirty="0">
                <a:solidFill>
                  <a:srgbClr val="7F7F7F"/>
                </a:solidFill>
                <a:latin typeface="Adobe Caslon Pro"/>
                <a:cs typeface="Adobe Caslon Pro"/>
              </a:rPr>
              <a:t>Markets (Buffet Dining) </a:t>
            </a:r>
            <a:r>
              <a:rPr lang="en-US" sz="1200" dirty="0">
                <a:solidFill>
                  <a:srgbClr val="7F7F7F"/>
                </a:solidFill>
                <a:latin typeface="Adobe Caslon Pro"/>
                <a:cs typeface="Adobe Caslon Pro"/>
              </a:rPr>
              <a:t>– Reimagined approach to buffet dining that includes sealed and protective barriers and staff-assisted service</a:t>
            </a:r>
            <a:endParaRPr lang="es-MX" sz="1200" dirty="0">
              <a:solidFill>
                <a:srgbClr val="7F7F7F"/>
              </a:solidFill>
              <a:latin typeface="Adobe Caslon Pro"/>
              <a:cs typeface="Adobe Caslon Pro"/>
            </a:endParaRPr>
          </a:p>
          <a:p>
            <a:pPr marL="171450" lvl="0" indent="-171450">
              <a:lnSpc>
                <a:spcPct val="120000"/>
              </a:lnSpc>
              <a:buFont typeface="Arial"/>
              <a:buChar char="•"/>
            </a:pPr>
            <a:r>
              <a:rPr lang="en-US" sz="1200" b="1" dirty="0">
                <a:solidFill>
                  <a:srgbClr val="7F7F7F"/>
                </a:solidFill>
                <a:latin typeface="Adobe Caslon Pro"/>
                <a:cs typeface="Adobe Caslon Pro"/>
              </a:rPr>
              <a:t>Digital Menus </a:t>
            </a:r>
            <a:r>
              <a:rPr lang="en-US" sz="1200" dirty="0">
                <a:solidFill>
                  <a:srgbClr val="7F7F7F"/>
                </a:solidFill>
                <a:latin typeface="Adobe Caslon Pro"/>
                <a:cs typeface="Adobe Caslon Pro"/>
              </a:rPr>
              <a:t>- Access new digital menus for a true no-touch experience</a:t>
            </a:r>
            <a:endParaRPr lang="es-MX" sz="1200" dirty="0">
              <a:solidFill>
                <a:srgbClr val="7F7F7F"/>
              </a:solidFill>
              <a:latin typeface="Adobe Caslon Pro"/>
              <a:cs typeface="Adobe Caslon Pro"/>
            </a:endParaRPr>
          </a:p>
          <a:p>
            <a:pPr marL="171450" lvl="0" indent="-171450">
              <a:lnSpc>
                <a:spcPct val="120000"/>
              </a:lnSpc>
              <a:buFont typeface="Arial"/>
              <a:buChar char="•"/>
            </a:pPr>
            <a:r>
              <a:rPr lang="en-US" sz="1200" b="1" dirty="0">
                <a:solidFill>
                  <a:srgbClr val="7F7F7F"/>
                </a:solidFill>
                <a:latin typeface="Adobe Caslon Pro"/>
                <a:cs typeface="Adobe Caslon Pro"/>
              </a:rPr>
              <a:t>Bars and Lounges</a:t>
            </a:r>
            <a:r>
              <a:rPr lang="en-US" sz="1200" dirty="0">
                <a:solidFill>
                  <a:srgbClr val="7F7F7F"/>
                </a:solidFill>
                <a:latin typeface="Adobe Caslon Pro"/>
                <a:cs typeface="Adobe Caslon Pro"/>
              </a:rPr>
              <a:t> – Surfaces immediately cleaned and sanitized after each service and twice an hour</a:t>
            </a:r>
            <a:endParaRPr lang="es-MX" sz="1200" dirty="0">
              <a:solidFill>
                <a:srgbClr val="7F7F7F"/>
              </a:solidFill>
              <a:latin typeface="Adobe Caslon Pro"/>
              <a:cs typeface="Adobe Caslon Pro"/>
            </a:endParaRPr>
          </a:p>
          <a:p>
            <a:pPr marL="171450" lvl="0" indent="-171450">
              <a:lnSpc>
                <a:spcPct val="120000"/>
              </a:lnSpc>
              <a:buFont typeface="Arial"/>
              <a:buChar char="•"/>
            </a:pPr>
            <a:r>
              <a:rPr lang="en-US" sz="1200" b="1" dirty="0">
                <a:solidFill>
                  <a:srgbClr val="7F7F7F"/>
                </a:solidFill>
                <a:latin typeface="Adobe Caslon Pro"/>
                <a:cs typeface="Adobe Caslon Pro"/>
              </a:rPr>
              <a:t>Takeout</a:t>
            </a:r>
            <a:r>
              <a:rPr lang="en-US" sz="1200" dirty="0">
                <a:solidFill>
                  <a:srgbClr val="7F7F7F"/>
                </a:solidFill>
                <a:latin typeface="Adobe Caslon Pro"/>
                <a:cs typeface="Adobe Caslon Pro"/>
              </a:rPr>
              <a:t> – Enhanced takeout service available with sealed containers and disposable wares </a:t>
            </a:r>
            <a:endParaRPr lang="es-MX" sz="1200" dirty="0">
              <a:solidFill>
                <a:srgbClr val="7F7F7F"/>
              </a:solidFill>
              <a:latin typeface="Adobe Caslon Pro"/>
              <a:cs typeface="Adobe Caslon Pro"/>
            </a:endParaRPr>
          </a:p>
          <a:p>
            <a:pPr marL="171450" lvl="0" indent="-171450">
              <a:lnSpc>
                <a:spcPct val="120000"/>
              </a:lnSpc>
              <a:buFont typeface="Arial"/>
              <a:buChar char="•"/>
            </a:pPr>
            <a:r>
              <a:rPr lang="en-US" sz="1200" b="1" dirty="0">
                <a:solidFill>
                  <a:srgbClr val="7F7F7F"/>
                </a:solidFill>
                <a:latin typeface="Adobe Caslon Pro"/>
                <a:cs typeface="Adobe Caslon Pro"/>
              </a:rPr>
              <a:t>Room Service </a:t>
            </a:r>
            <a:r>
              <a:rPr lang="en-US" sz="1200" dirty="0">
                <a:solidFill>
                  <a:srgbClr val="7F7F7F"/>
                </a:solidFill>
                <a:latin typeface="Adobe Caslon Pro"/>
                <a:cs typeface="Adobe Caslon Pro"/>
              </a:rPr>
              <a:t>- Room service packaging/delivery adheres to new, improved protocols with each safely sealed</a:t>
            </a:r>
            <a:endParaRPr lang="es-MX" sz="1200" dirty="0">
              <a:solidFill>
                <a:srgbClr val="7F7F7F"/>
              </a:solidFill>
              <a:latin typeface="Adobe Caslon Pro"/>
              <a:cs typeface="Adobe Caslon Pro"/>
            </a:endParaRPr>
          </a:p>
        </p:txBody>
      </p:sp>
      <p:pic>
        <p:nvPicPr>
          <p:cNvPr id="7" name="Imagen 6" descr="LOGO SAFE EAT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2859" y="196442"/>
            <a:ext cx="1214385" cy="339186"/>
          </a:xfrm>
          <a:prstGeom prst="rect">
            <a:avLst/>
          </a:prstGeom>
        </p:spPr>
      </p:pic>
      <p:pic>
        <p:nvPicPr>
          <p:cNvPr id="8" name="Imagen 7" descr="LOGO SAFE DRINK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7633" y="167836"/>
            <a:ext cx="1509535" cy="414631"/>
          </a:xfrm>
          <a:prstGeom prst="rect">
            <a:avLst/>
          </a:prstGeom>
        </p:spPr>
      </p:pic>
    </p:spTree>
    <p:extLst>
      <p:ext uri="{BB962C8B-B14F-4D97-AF65-F5344CB8AC3E}">
        <p14:creationId xmlns:p14="http://schemas.microsoft.com/office/powerpoint/2010/main" val="4052022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p:cNvSpPr/>
          <p:nvPr/>
        </p:nvSpPr>
        <p:spPr>
          <a:xfrm>
            <a:off x="0" y="0"/>
            <a:ext cx="7491436" cy="66510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s-ES"/>
          </a:p>
        </p:txBody>
      </p:sp>
      <p:pic>
        <p:nvPicPr>
          <p:cNvPr id="2" name="Imagen 1" descr="activiti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94" y="1397717"/>
            <a:ext cx="4450655" cy="2781198"/>
          </a:xfrm>
          <a:prstGeom prst="rect">
            <a:avLst/>
          </a:prstGeom>
        </p:spPr>
      </p:pic>
      <p:sp>
        <p:nvSpPr>
          <p:cNvPr id="4" name="CuadroTexto 3"/>
          <p:cNvSpPr txBox="1"/>
          <p:nvPr/>
        </p:nvSpPr>
        <p:spPr>
          <a:xfrm>
            <a:off x="240577" y="167836"/>
            <a:ext cx="1538577" cy="400110"/>
          </a:xfrm>
          <a:prstGeom prst="rect">
            <a:avLst/>
          </a:prstGeom>
          <a:noFill/>
        </p:spPr>
        <p:txBody>
          <a:bodyPr wrap="none" rtlCol="0">
            <a:spAutoFit/>
          </a:bodyPr>
          <a:lstStyle/>
          <a:p>
            <a:r>
              <a:rPr lang="en-US" sz="2000" b="1" dirty="0">
                <a:solidFill>
                  <a:srgbClr val="19B9D1"/>
                </a:solidFill>
                <a:latin typeface="Avancement black"/>
                <a:cs typeface="Avancement black"/>
              </a:rPr>
              <a:t>SPECIFICS</a:t>
            </a:r>
            <a:endParaRPr lang="es-MX" sz="2000" dirty="0">
              <a:solidFill>
                <a:srgbClr val="19B9D1"/>
              </a:solidFill>
              <a:latin typeface="Avancement black"/>
              <a:cs typeface="Avancement black"/>
            </a:endParaRPr>
          </a:p>
        </p:txBody>
      </p:sp>
      <p:sp>
        <p:nvSpPr>
          <p:cNvPr id="8" name="CuadroTexto 7"/>
          <p:cNvSpPr txBox="1"/>
          <p:nvPr/>
        </p:nvSpPr>
        <p:spPr>
          <a:xfrm>
            <a:off x="4582141" y="2588371"/>
            <a:ext cx="4280021" cy="972574"/>
          </a:xfrm>
          <a:prstGeom prst="rect">
            <a:avLst/>
          </a:prstGeom>
          <a:noFill/>
        </p:spPr>
        <p:txBody>
          <a:bodyPr wrap="square" rtlCol="0">
            <a:spAutoFit/>
          </a:bodyPr>
          <a:lstStyle/>
          <a:p>
            <a:pPr>
              <a:lnSpc>
                <a:spcPct val="120000"/>
              </a:lnSpc>
            </a:pPr>
            <a:r>
              <a:rPr lang="en-US" sz="1200" dirty="0">
                <a:solidFill>
                  <a:srgbClr val="7F7F7F"/>
                </a:solidFill>
                <a:latin typeface="Adobe Caslon Pro"/>
                <a:cs typeface="Adobe Caslon Pro"/>
              </a:rPr>
              <a:t>As you can see, we’re taking safety precautions seriously, but do you know what else we’re taking seriously? F-u-n! We promise to not only deliver the confidence you need to enjoy a safe, quality vacation, but also, the nonstop excitement and fun you expect. </a:t>
            </a:r>
            <a:endParaRPr lang="es-MX" sz="1200" dirty="0">
              <a:solidFill>
                <a:srgbClr val="7F7F7F"/>
              </a:solidFill>
              <a:latin typeface="Adobe Caslon Pro"/>
              <a:cs typeface="Adobe Caslon Pro"/>
            </a:endParaRPr>
          </a:p>
        </p:txBody>
      </p:sp>
      <p:sp>
        <p:nvSpPr>
          <p:cNvPr id="13" name="Rectángulo 12"/>
          <p:cNvSpPr/>
          <p:nvPr/>
        </p:nvSpPr>
        <p:spPr>
          <a:xfrm>
            <a:off x="0" y="4265152"/>
            <a:ext cx="9144000" cy="87834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12" name="Imagen 11" descr="LOGO SAFE STAY P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9310" y="89512"/>
            <a:ext cx="1493373" cy="550365"/>
          </a:xfrm>
          <a:prstGeom prst="rect">
            <a:avLst/>
          </a:prstGeom>
        </p:spPr>
      </p:pic>
      <p:pic>
        <p:nvPicPr>
          <p:cNvPr id="3" name="Imagen 2" descr="LOGO SAFE ADVENTUR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787" y="1901407"/>
            <a:ext cx="2731357" cy="470687"/>
          </a:xfrm>
          <a:prstGeom prst="rect">
            <a:avLst/>
          </a:prstGeom>
        </p:spPr>
      </p:pic>
    </p:spTree>
    <p:extLst>
      <p:ext uri="{BB962C8B-B14F-4D97-AF65-F5344CB8AC3E}">
        <p14:creationId xmlns:p14="http://schemas.microsoft.com/office/powerpoint/2010/main" val="232673791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165</TotalTime>
  <Words>1027</Words>
  <Application>Microsoft Office PowerPoint</Application>
  <PresentationFormat>On-screen Show (16:9)</PresentationFormat>
  <Paragraphs>53</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Adobe Caslon Pro</vt:lpstr>
      <vt:lpstr>Arial</vt:lpstr>
      <vt:lpstr>Avancement black</vt:lpstr>
      <vt:lpstr>Calibri</vt:lpstr>
      <vt:lpstr>Gotham ExtraLight</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Anders Sparkhall</cp:lastModifiedBy>
  <cp:revision>29</cp:revision>
  <cp:lastPrinted>2020-06-03T17:19:41Z</cp:lastPrinted>
  <dcterms:created xsi:type="dcterms:W3CDTF">2020-06-03T14:37:14Z</dcterms:created>
  <dcterms:modified xsi:type="dcterms:W3CDTF">2020-06-08T09:03:42Z</dcterms:modified>
</cp:coreProperties>
</file>